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40" r:id="rId1"/>
  </p:sldMasterIdLst>
  <p:notesMasterIdLst>
    <p:notesMasterId r:id="rId18"/>
  </p:notesMasterIdLst>
  <p:handoutMasterIdLst>
    <p:handoutMasterId r:id="rId19"/>
  </p:handoutMasterIdLst>
  <p:sldIdLst>
    <p:sldId id="256" r:id="rId2"/>
    <p:sldId id="259" r:id="rId3"/>
    <p:sldId id="285" r:id="rId4"/>
    <p:sldId id="261" r:id="rId5"/>
    <p:sldId id="263" r:id="rId6"/>
    <p:sldId id="262" r:id="rId7"/>
    <p:sldId id="286" r:id="rId8"/>
    <p:sldId id="284" r:id="rId9"/>
    <p:sldId id="264" r:id="rId10"/>
    <p:sldId id="290" r:id="rId11"/>
    <p:sldId id="288" r:id="rId12"/>
    <p:sldId id="289" r:id="rId13"/>
    <p:sldId id="265" r:id="rId14"/>
    <p:sldId id="266" r:id="rId15"/>
    <p:sldId id="267" r:id="rId16"/>
    <p:sldId id="279" r:id="rId17"/>
  </p:sldIdLst>
  <p:sldSz cx="12192000" cy="6858000"/>
  <p:notesSz cx="6799263" cy="99298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99"/>
    <a:srgbClr val="005696"/>
    <a:srgbClr val="FF9900"/>
    <a:srgbClr val="213F22"/>
    <a:srgbClr val="FFDE53"/>
    <a:srgbClr val="EAEAEA"/>
    <a:srgbClr val="9CD6E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Estilo me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3C2FFA5D-87B4-456A-9821-1D502468CF0F}" styleName="Estilo temático 1 - Énfasis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58" d="100"/>
          <a:sy n="58" d="100"/>
        </p:scale>
        <p:origin x="629" y="43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347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quarter" idx="1"/>
          </p:nvPr>
        </p:nvSpPr>
        <p:spPr>
          <a:xfrm>
            <a:off x="3851342" y="0"/>
            <a:ext cx="2946347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38D89E-D0AD-4B63-9B89-EACAC91871A9}" type="datetimeFigureOut">
              <a:rPr lang="es-ES" smtClean="0"/>
              <a:t>23/03/2017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2"/>
          </p:nvPr>
        </p:nvSpPr>
        <p:spPr>
          <a:xfrm>
            <a:off x="0" y="9431600"/>
            <a:ext cx="2946347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3"/>
          </p:nvPr>
        </p:nvSpPr>
        <p:spPr>
          <a:xfrm>
            <a:off x="3851342" y="9431600"/>
            <a:ext cx="2946347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7BF3A6C-8EC3-45F2-B381-8EBE46597D7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4326195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347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51342" y="0"/>
            <a:ext cx="2946347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5C015E2-C82F-4F8C-A93D-1B9081BA0047}" type="datetimeFigureOut">
              <a:rPr lang="es-ES" smtClean="0"/>
              <a:t>23/03/2017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4713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79927" y="4778722"/>
            <a:ext cx="5439410" cy="390986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9431600"/>
            <a:ext cx="2946347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51342" y="9431600"/>
            <a:ext cx="2946347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CD43A2D-DBBD-4FE5-8C8C-78C299E41A9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220173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D43A2D-DBBD-4FE5-8C8C-78C299E41A95}" type="slidenum">
              <a:rPr lang="es-ES" smtClean="0"/>
              <a:t>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626164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D43A2D-DBBD-4FE5-8C8C-78C299E41A95}" type="slidenum">
              <a:rPr lang="es-ES" smtClean="0"/>
              <a:t>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353459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D43A2D-DBBD-4FE5-8C8C-78C299E41A95}" type="slidenum">
              <a:rPr lang="es-ES" smtClean="0"/>
              <a:t>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5596968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D43A2D-DBBD-4FE5-8C8C-78C299E41A95}" type="slidenum">
              <a:rPr lang="es-ES" smtClean="0"/>
              <a:t>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9371382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D43A2D-DBBD-4FE5-8C8C-78C299E41A95}" type="slidenum">
              <a:rPr lang="es-ES" smtClean="0"/>
              <a:t>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7019849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D43A2D-DBBD-4FE5-8C8C-78C299E41A95}" type="slidenum">
              <a:rPr lang="es-ES" smtClean="0"/>
              <a:t>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0714738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D43A2D-DBBD-4FE5-8C8C-78C299E41A95}" type="slidenum">
              <a:rPr lang="es-ES" smtClean="0"/>
              <a:t>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1128360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D43A2D-DBBD-4FE5-8C8C-78C299E41A95}" type="slidenum">
              <a:rPr lang="es-ES" smtClean="0"/>
              <a:t>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816277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D43A2D-DBBD-4FE5-8C8C-78C299E41A95}" type="slidenum">
              <a:rPr lang="es-ES" smtClean="0"/>
              <a:t>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5090726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D43A2D-DBBD-4FE5-8C8C-78C299E41A95}" type="slidenum">
              <a:rPr lang="es-ES" smtClean="0"/>
              <a:t>10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5977830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D43A2D-DBBD-4FE5-8C8C-78C299E41A95}" type="slidenum">
              <a:rPr lang="es-ES" smtClean="0"/>
              <a:t>11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8126974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D43A2D-DBBD-4FE5-8C8C-78C299E41A95}" type="slidenum">
              <a:rPr lang="es-ES" smtClean="0"/>
              <a:t>12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930767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D43A2D-DBBD-4FE5-8C8C-78C299E41A95}" type="slidenum">
              <a:rPr lang="es-ES" smtClean="0"/>
              <a:t>13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7955778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D43A2D-DBBD-4FE5-8C8C-78C299E41A95}" type="slidenum">
              <a:rPr lang="es-ES" smtClean="0"/>
              <a:t>14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4142589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D43A2D-DBBD-4FE5-8C8C-78C299E41A95}" type="slidenum">
              <a:rPr lang="es-ES" smtClean="0"/>
              <a:t>15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3048797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D43A2D-DBBD-4FE5-8C8C-78C299E41A95}" type="slidenum">
              <a:rPr lang="es-ES" smtClean="0"/>
              <a:t>16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495799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761999"/>
            <a:ext cx="9141619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70263" y="761999"/>
            <a:ext cx="2925318" cy="5334001"/>
          </a:xfrm>
          <a:prstGeom prst="rect">
            <a:avLst/>
          </a:prstGeom>
          <a:solidFill>
            <a:srgbClr val="C8C8C8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9848" y="1298448"/>
            <a:ext cx="7315200" cy="3255264"/>
          </a:xfrm>
        </p:spPr>
        <p:txBody>
          <a:bodyPr anchor="b">
            <a:normAutofit/>
          </a:bodyPr>
          <a:lstStyle>
            <a:lvl1pPr algn="l">
              <a:defRPr sz="5900" spc="-100" baseline="0">
                <a:solidFill>
                  <a:srgbClr val="FFFFFF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15" y="4670246"/>
            <a:ext cx="7315200" cy="914400"/>
          </a:xfrm>
        </p:spPr>
        <p:txBody>
          <a:bodyPr anchor="t">
            <a:normAutofit/>
          </a:bodyPr>
          <a:lstStyle>
            <a:lvl1pPr marL="0" indent="0" algn="l">
              <a:buNone/>
              <a:defRPr sz="2200" cap="none" spc="0" baseline="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3/23/2017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3/23/2017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67912" y="1298448"/>
            <a:ext cx="7315200" cy="3255264"/>
          </a:xfrm>
        </p:spPr>
        <p:txBody>
          <a:bodyPr anchor="b">
            <a:normAutofit/>
          </a:bodyPr>
          <a:lstStyle>
            <a:lvl1pPr>
              <a:defRPr sz="5900" b="0" spc="-1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86200" y="4672584"/>
            <a:ext cx="7315200" cy="914400"/>
          </a:xfrm>
        </p:spPr>
        <p:txBody>
          <a:bodyPr anchor="t">
            <a:normAutofit/>
          </a:bodyPr>
          <a:lstStyle>
            <a:lvl1pPr marL="0" indent="0">
              <a:buNone/>
              <a:defRPr sz="2200" cap="none" spc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3/23/2017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67912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818120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3/23/2017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7912" y="1023586"/>
            <a:ext cx="3474720" cy="8077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7912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818463" y="1023586"/>
            <a:ext cx="3474720" cy="813171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818463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3/23/2017</a:t>
            </a:fld>
            <a:endParaRPr lang="en-US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3/23/2017</a:t>
            </a:fld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3/23/2017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 baseline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67912" y="868680"/>
            <a:ext cx="731520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4176"/>
            <a:ext cx="2834640" cy="232199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3/23/2017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570644" y="767419"/>
            <a:ext cx="8115230" cy="5330952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3008"/>
            <a:ext cx="2834640" cy="2322576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3/23/2017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499101" y="6356350"/>
            <a:ext cx="5911517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3/23/2017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81000" y="990600"/>
            <a:ext cx="2819400" cy="4953000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67912" y="868680"/>
            <a:ext cx="7315200" cy="5120640"/>
          </a:xfrm>
        </p:spPr>
        <p:txBody>
          <a:bodyPr vert="eaVert" anchor="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3/23/2017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758952"/>
            <a:ext cx="3443590" cy="5330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2919" y="1123837"/>
            <a:ext cx="2947482" cy="46011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8" name="Rectangle 37"/>
          <p:cNvSpPr/>
          <p:nvPr/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9268" y="864108"/>
            <a:ext cx="7315200" cy="51206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62465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5586B75A-687E-405C-8A0B-8D00578BA2C3}" type="datetimeFigureOut">
              <a:rPr lang="en-US" dirty="0"/>
              <a:pPr/>
              <a:t>3/23/2017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869268" y="6356350"/>
            <a:ext cx="59115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34135" y="6356350"/>
            <a:ext cx="15309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accent1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spc="-60" baseline="0">
          <a:solidFill>
            <a:srgbClr val="FFFFFF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Font typeface="Wingdings 2" pitchFamily="18" charset="2"/>
        <a:buChar char="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.png"/><Relationship Id="rId5" Type="http://schemas.openxmlformats.org/officeDocument/2006/relationships/image" Target="../media/image6.emf"/><Relationship Id="rId4" Type="http://schemas.openxmlformats.org/officeDocument/2006/relationships/image" Target="../media/image4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5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9.png"/><Relationship Id="rId4" Type="http://schemas.openxmlformats.org/officeDocument/2006/relationships/image" Target="../media/image5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0.png"/><Relationship Id="rId4" Type="http://schemas.openxmlformats.org/officeDocument/2006/relationships/image" Target="../media/image5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ac-interreg.org/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4.jpg"/><Relationship Id="rId4" Type="http://schemas.openxmlformats.org/officeDocument/2006/relationships/image" Target="../media/image5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5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.jpg"/><Relationship Id="rId5" Type="http://schemas.openxmlformats.org/officeDocument/2006/relationships/image" Target="../media/image13.png"/><Relationship Id="rId4" Type="http://schemas.openxmlformats.org/officeDocument/2006/relationships/image" Target="../media/image12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Relationship Id="rId6" Type="http://schemas.openxmlformats.org/officeDocument/2006/relationships/hyperlink" Target="http://www.mac-interreg.org/" TargetMode="External"/><Relationship Id="rId5" Type="http://schemas.openxmlformats.org/officeDocument/2006/relationships/image" Target="../media/image14.png"/><Relationship Id="rId4" Type="http://schemas.openxmlformats.org/officeDocument/2006/relationships/image" Target="../media/image5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ac-interreg.org/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5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6.png"/><Relationship Id="rId4" Type="http://schemas.openxmlformats.org/officeDocument/2006/relationships/image" Target="../media/image5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7.png"/><Relationship Id="rId4" Type="http://schemas.openxmlformats.org/officeDocument/2006/relationships/image" Target="../media/image5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8.xml"/><Relationship Id="rId5" Type="http://schemas.openxmlformats.org/officeDocument/2006/relationships/hyperlink" Target="http://www.mac-interreg.org/" TargetMode="External"/><Relationship Id="rId4" Type="http://schemas.openxmlformats.org/officeDocument/2006/relationships/image" Target="../media/image5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8.xml"/><Relationship Id="rId6" Type="http://schemas.openxmlformats.org/officeDocument/2006/relationships/hyperlink" Target="mailto:gestionproyectos@pct-mac.org" TargetMode="External"/><Relationship Id="rId5" Type="http://schemas.openxmlformats.org/officeDocument/2006/relationships/image" Target="../media/image12.emf"/><Relationship Id="rId4" Type="http://schemas.openxmlformats.org/officeDocument/2006/relationships/image" Target="../media/image4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069848" y="993642"/>
            <a:ext cx="7884682" cy="3255264"/>
          </a:xfrm>
        </p:spPr>
        <p:txBody>
          <a:bodyPr>
            <a:normAutofit fontScale="90000"/>
          </a:bodyPr>
          <a:lstStyle/>
          <a:p>
            <a:pPr algn="ctr"/>
            <a:r>
              <a:rPr lang="es-ES_tradnl" sz="4800" b="1" dirty="0" smtClean="0"/>
              <a:t>Jornadas Técnicas para os beneficiários dos projetos aprovados na 1ª </a:t>
            </a:r>
            <a:r>
              <a:rPr lang="es-ES_tradnl" sz="4800" b="1" dirty="0" err="1" smtClean="0"/>
              <a:t>convocatória</a:t>
            </a:r>
            <a:r>
              <a:rPr lang="es-ES_tradnl" sz="4800" b="1" dirty="0" smtClean="0"/>
              <a:t> do Programa INTERREG V-A MAC 2014-2020</a:t>
            </a:r>
            <a:endParaRPr lang="es-ES" sz="4800" b="1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73263" y="949451"/>
            <a:ext cx="2554229" cy="697993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68683" y="4415478"/>
            <a:ext cx="2353747" cy="1495168"/>
          </a:xfrm>
          <a:prstGeom prst="rect">
            <a:avLst/>
          </a:prstGeom>
        </p:spPr>
      </p:pic>
      <p:sp>
        <p:nvSpPr>
          <p:cNvPr id="5" name="Subtítulo 4"/>
          <p:cNvSpPr>
            <a:spLocks noGrp="1"/>
          </p:cNvSpPr>
          <p:nvPr>
            <p:ph type="subTitle" idx="1"/>
          </p:nvPr>
        </p:nvSpPr>
        <p:spPr>
          <a:xfrm>
            <a:off x="1354589" y="4574906"/>
            <a:ext cx="7315200" cy="1335740"/>
          </a:xfrm>
        </p:spPr>
        <p:txBody>
          <a:bodyPr>
            <a:normAutofit fontScale="77500" lnSpcReduction="20000"/>
          </a:bodyPr>
          <a:lstStyle/>
          <a:p>
            <a:pPr algn="r"/>
            <a:r>
              <a:rPr lang="es-ES_tradnl" b="1" i="1" dirty="0" smtClean="0"/>
              <a:t>14 de </a:t>
            </a:r>
            <a:r>
              <a:rPr lang="es-ES_tradnl" b="1" i="1" dirty="0" err="1" smtClean="0"/>
              <a:t>março</a:t>
            </a:r>
            <a:r>
              <a:rPr lang="es-ES_tradnl" b="1" i="1" dirty="0" smtClean="0"/>
              <a:t> de 2017-Las Palmas de Gran Canaria</a:t>
            </a:r>
          </a:p>
          <a:p>
            <a:pPr algn="r"/>
            <a:r>
              <a:rPr lang="es-ES_tradnl" b="1" i="1" dirty="0" smtClean="0"/>
              <a:t>16 de </a:t>
            </a:r>
            <a:r>
              <a:rPr lang="es-ES_tradnl" b="1" i="1" dirty="0" err="1" smtClean="0"/>
              <a:t>março</a:t>
            </a:r>
            <a:r>
              <a:rPr lang="es-ES_tradnl" b="1" i="1" dirty="0" smtClean="0"/>
              <a:t> de 2017-Santa Cruz de Tenerife</a:t>
            </a:r>
          </a:p>
          <a:p>
            <a:pPr algn="r"/>
            <a:r>
              <a:rPr lang="es-ES_tradnl" b="1" i="1" dirty="0" smtClean="0"/>
              <a:t>20 de </a:t>
            </a:r>
            <a:r>
              <a:rPr lang="es-ES_tradnl" b="1" i="1" dirty="0" err="1" smtClean="0"/>
              <a:t>março</a:t>
            </a:r>
            <a:r>
              <a:rPr lang="es-ES_tradnl" b="1" i="1" dirty="0" smtClean="0"/>
              <a:t> de 2017-Funchal, Madeira</a:t>
            </a:r>
          </a:p>
          <a:p>
            <a:pPr algn="r"/>
            <a:r>
              <a:rPr lang="es-ES_tradnl" b="1" i="1" dirty="0" smtClean="0"/>
              <a:t>22 de </a:t>
            </a:r>
            <a:r>
              <a:rPr lang="es-ES_tradnl" b="1" i="1" dirty="0" err="1" smtClean="0"/>
              <a:t>março</a:t>
            </a:r>
            <a:r>
              <a:rPr lang="es-ES_tradnl" b="1" i="1" dirty="0" smtClean="0"/>
              <a:t> de 2017-Angra do Heroísmo, </a:t>
            </a:r>
            <a:r>
              <a:rPr lang="es-ES_tradnl" b="1" i="1" dirty="0" err="1" smtClean="0"/>
              <a:t>Terceira</a:t>
            </a:r>
            <a:r>
              <a:rPr lang="es-ES_tradnl" b="1" i="1" dirty="0" smtClean="0"/>
              <a:t>, Açores</a:t>
            </a:r>
          </a:p>
          <a:p>
            <a:pPr algn="r"/>
            <a:endParaRPr lang="es-ES_tradnl" b="1" i="1" dirty="0" smtClean="0"/>
          </a:p>
          <a:p>
            <a:endParaRPr lang="es-ES" b="1" dirty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41708" y="1977083"/>
            <a:ext cx="2380735" cy="1795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47498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52918" y="1123837"/>
            <a:ext cx="3053807" cy="4601183"/>
          </a:xfrm>
        </p:spPr>
        <p:txBody>
          <a:bodyPr>
            <a:normAutofit/>
          </a:bodyPr>
          <a:lstStyle/>
          <a:p>
            <a:pPr algn="ctr"/>
            <a:r>
              <a:rPr lang="es-ES_tradnl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INFORMAÇÃO BÁSICA PARA A IMPLEMENTAÇÃO DOS PROJETOS</a:t>
            </a:r>
            <a:endParaRPr lang="es-E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 flipH="1" flipV="1">
            <a:off x="246774" y="6104239"/>
            <a:ext cx="2953627" cy="718521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475" y="30150"/>
            <a:ext cx="2554224" cy="697992"/>
          </a:xfrm>
          <a:prstGeom prst="rect">
            <a:avLst/>
          </a:prstGeom>
        </p:spPr>
      </p:pic>
      <p:sp>
        <p:nvSpPr>
          <p:cNvPr id="9" name="AutoShape 12"/>
          <p:cNvSpPr>
            <a:spLocks noChangeArrowheads="1"/>
          </p:cNvSpPr>
          <p:nvPr/>
        </p:nvSpPr>
        <p:spPr bwMode="auto">
          <a:xfrm>
            <a:off x="3676993" y="794317"/>
            <a:ext cx="7831266" cy="684212"/>
          </a:xfrm>
          <a:prstGeom prst="bevel">
            <a:avLst>
              <a:gd name="adj" fmla="val 12500"/>
            </a:avLst>
          </a:prstGeom>
          <a:solidFill>
            <a:srgbClr val="DDDDD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tIns="90000" bIns="90000" anchor="ctr"/>
          <a:lstStyle>
            <a:lvl1pPr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0" hangingPunct="0">
              <a:spcBef>
                <a:spcPct val="50000"/>
              </a:spcBef>
            </a:pPr>
            <a:r>
              <a:rPr lang="es-ES_tradnl" altLang="es-ES" sz="1600" b="1" dirty="0" smtClean="0">
                <a:solidFill>
                  <a:srgbClr val="000099"/>
                </a:solidFill>
                <a:latin typeface="+mj-lt"/>
                <a:cs typeface="Arial" panose="020B0604020202020204" pitchFamily="34" charset="0"/>
              </a:rPr>
              <a:t>1. CONTRATO DE CONCESSÃO DE APOIO FEDER</a:t>
            </a:r>
            <a:endParaRPr lang="es-ES_tradnl" altLang="es-ES" sz="1600" b="1" dirty="0">
              <a:solidFill>
                <a:srgbClr val="000099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11" name="AutoShape 12"/>
          <p:cNvSpPr>
            <a:spLocks noChangeArrowheads="1"/>
          </p:cNvSpPr>
          <p:nvPr/>
        </p:nvSpPr>
        <p:spPr bwMode="auto">
          <a:xfrm>
            <a:off x="3672871" y="1548078"/>
            <a:ext cx="7831266" cy="684212"/>
          </a:xfrm>
          <a:prstGeom prst="bevel">
            <a:avLst>
              <a:gd name="adj" fmla="val 12500"/>
            </a:avLst>
          </a:prstGeom>
          <a:solidFill>
            <a:srgbClr val="DDDDD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tIns="90000" bIns="90000" anchor="ctr"/>
          <a:lstStyle>
            <a:lvl1pPr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0" hangingPunct="0">
              <a:spcBef>
                <a:spcPct val="50000"/>
              </a:spcBef>
            </a:pPr>
            <a:r>
              <a:rPr lang="es-ES_tradnl" altLang="es-ES" sz="1600" b="1" dirty="0">
                <a:solidFill>
                  <a:srgbClr val="000099"/>
                </a:solidFill>
                <a:latin typeface="+mj-lt"/>
                <a:cs typeface="Arial" panose="020B0604020202020204" pitchFamily="34" charset="0"/>
              </a:rPr>
              <a:t>2</a:t>
            </a:r>
            <a:r>
              <a:rPr lang="es-ES_tradnl" altLang="es-ES" sz="1600" b="1" dirty="0" smtClean="0">
                <a:solidFill>
                  <a:srgbClr val="000099"/>
                </a:solidFill>
                <a:latin typeface="+mj-lt"/>
                <a:cs typeface="Arial" panose="020B0604020202020204" pitchFamily="34" charset="0"/>
              </a:rPr>
              <a:t>. DECLARAÇÃO ANTIFRAUDE E CÓDIGO DE ÉTICA E DE CONDUTA</a:t>
            </a:r>
            <a:endParaRPr lang="es-ES_tradnl" altLang="es-ES" sz="1600" b="1" dirty="0">
              <a:solidFill>
                <a:srgbClr val="000099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12" name="AutoShape 12"/>
          <p:cNvSpPr>
            <a:spLocks noChangeArrowheads="1"/>
          </p:cNvSpPr>
          <p:nvPr/>
        </p:nvSpPr>
        <p:spPr bwMode="auto">
          <a:xfrm>
            <a:off x="3672871" y="2322435"/>
            <a:ext cx="7831266" cy="684212"/>
          </a:xfrm>
          <a:prstGeom prst="bevel">
            <a:avLst>
              <a:gd name="adj" fmla="val 12500"/>
            </a:avLst>
          </a:prstGeom>
          <a:solidFill>
            <a:srgbClr val="DDDDD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tIns="90000" bIns="90000" anchor="ctr"/>
          <a:lstStyle>
            <a:lvl1pPr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0" hangingPunct="0">
              <a:spcBef>
                <a:spcPct val="50000"/>
              </a:spcBef>
            </a:pPr>
            <a:r>
              <a:rPr lang="es-ES_tradnl" altLang="es-ES" sz="1600" b="1" dirty="0">
                <a:solidFill>
                  <a:srgbClr val="000099"/>
                </a:solidFill>
                <a:latin typeface="+mj-lt"/>
                <a:cs typeface="Arial" panose="020B0604020202020204" pitchFamily="34" charset="0"/>
              </a:rPr>
              <a:t>3</a:t>
            </a:r>
            <a:r>
              <a:rPr lang="es-ES_tradnl" altLang="es-ES" sz="1600" b="1" dirty="0" smtClean="0">
                <a:solidFill>
                  <a:srgbClr val="000099"/>
                </a:solidFill>
                <a:latin typeface="+mj-lt"/>
                <a:cs typeface="Arial" panose="020B0604020202020204" pitchFamily="34" charset="0"/>
              </a:rPr>
              <a:t>. FUNCIONAMENTO DAS PARCERIAS</a:t>
            </a:r>
            <a:endParaRPr lang="es-ES_tradnl" altLang="es-ES" sz="1600" b="1" dirty="0">
              <a:solidFill>
                <a:srgbClr val="000099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13" name="AutoShape 12"/>
          <p:cNvSpPr>
            <a:spLocks noChangeArrowheads="1"/>
          </p:cNvSpPr>
          <p:nvPr/>
        </p:nvSpPr>
        <p:spPr bwMode="auto">
          <a:xfrm>
            <a:off x="3676987" y="3109149"/>
            <a:ext cx="7831266" cy="684212"/>
          </a:xfrm>
          <a:prstGeom prst="bevel">
            <a:avLst>
              <a:gd name="adj" fmla="val 12500"/>
            </a:avLst>
          </a:prstGeom>
          <a:solidFill>
            <a:srgbClr val="DDDDD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tIns="90000" bIns="90000" anchor="ctr"/>
          <a:lstStyle>
            <a:lvl1pPr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0" hangingPunct="0">
              <a:spcBef>
                <a:spcPct val="50000"/>
              </a:spcBef>
            </a:pPr>
            <a:r>
              <a:rPr lang="es-ES_tradnl" altLang="es-ES" sz="1600" b="1" dirty="0">
                <a:solidFill>
                  <a:srgbClr val="000099"/>
                </a:solidFill>
                <a:latin typeface="+mj-lt"/>
                <a:cs typeface="Arial" panose="020B0604020202020204" pitchFamily="34" charset="0"/>
              </a:rPr>
              <a:t>4</a:t>
            </a:r>
            <a:r>
              <a:rPr lang="es-ES_tradnl" altLang="es-ES" sz="1600" b="1" dirty="0" smtClean="0">
                <a:solidFill>
                  <a:srgbClr val="000099"/>
                </a:solidFill>
                <a:latin typeface="+mj-lt"/>
                <a:cs typeface="Arial" panose="020B0604020202020204" pitchFamily="34" charset="0"/>
              </a:rPr>
              <a:t>. MODIFICAÇÕES DOS PROJETOS</a:t>
            </a:r>
            <a:endParaRPr lang="es-ES_tradnl" altLang="es-ES" sz="1600" b="1" dirty="0">
              <a:solidFill>
                <a:srgbClr val="000099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14" name="AutoShape 12"/>
          <p:cNvSpPr>
            <a:spLocks noChangeArrowheads="1"/>
          </p:cNvSpPr>
          <p:nvPr/>
        </p:nvSpPr>
        <p:spPr bwMode="auto">
          <a:xfrm>
            <a:off x="3697579" y="3887626"/>
            <a:ext cx="7831266" cy="684212"/>
          </a:xfrm>
          <a:prstGeom prst="bevel">
            <a:avLst>
              <a:gd name="adj" fmla="val 12500"/>
            </a:avLst>
          </a:prstGeom>
          <a:solidFill>
            <a:srgbClr val="DDDDD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tIns="90000" bIns="90000" anchor="ctr"/>
          <a:lstStyle>
            <a:lvl1pPr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0" hangingPunct="0">
              <a:spcBef>
                <a:spcPct val="50000"/>
              </a:spcBef>
            </a:pPr>
            <a:r>
              <a:rPr lang="es-ES_tradnl" altLang="es-ES" sz="1600" b="1" dirty="0" smtClean="0">
                <a:solidFill>
                  <a:srgbClr val="000099"/>
                </a:solidFill>
                <a:latin typeface="+mj-lt"/>
                <a:cs typeface="Arial" panose="020B0604020202020204" pitchFamily="34" charset="0"/>
              </a:rPr>
              <a:t>5. RELATÓRIOS DE EXECUÇÃO</a:t>
            </a:r>
            <a:endParaRPr lang="es-ES_tradnl" altLang="es-ES" sz="1600" b="1" dirty="0">
              <a:solidFill>
                <a:srgbClr val="000099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15" name="AutoShape 12"/>
          <p:cNvSpPr>
            <a:spLocks noChangeArrowheads="1"/>
          </p:cNvSpPr>
          <p:nvPr/>
        </p:nvSpPr>
        <p:spPr bwMode="auto">
          <a:xfrm>
            <a:off x="3709933" y="4674339"/>
            <a:ext cx="7831266" cy="684212"/>
          </a:xfrm>
          <a:prstGeom prst="bevel">
            <a:avLst>
              <a:gd name="adj" fmla="val 12500"/>
            </a:avLst>
          </a:prstGeom>
          <a:solidFill>
            <a:srgbClr val="DDDDD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tIns="90000" bIns="90000" anchor="ctr"/>
          <a:lstStyle>
            <a:lvl1pPr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0" hangingPunct="0">
              <a:spcBef>
                <a:spcPct val="50000"/>
              </a:spcBef>
            </a:pPr>
            <a:r>
              <a:rPr lang="es-ES_tradnl" altLang="es-ES" sz="1600" b="1" dirty="0" smtClean="0">
                <a:solidFill>
                  <a:srgbClr val="000099"/>
                </a:solidFill>
                <a:latin typeface="+mj-lt"/>
              </a:rPr>
              <a:t>6. OBRIGAÇÕES DE INFORMAÇÃO E COMUNICAÇÃO</a:t>
            </a:r>
            <a:endParaRPr lang="es-ES_tradnl" altLang="es-ES" sz="1600" b="1" dirty="0">
              <a:solidFill>
                <a:srgbClr val="000099"/>
              </a:solidFill>
              <a:latin typeface="+mj-lt"/>
            </a:endParaRPr>
          </a:p>
        </p:txBody>
      </p:sp>
      <p:sp>
        <p:nvSpPr>
          <p:cNvPr id="16" name="AutoShape 12"/>
          <p:cNvSpPr>
            <a:spLocks noChangeArrowheads="1"/>
          </p:cNvSpPr>
          <p:nvPr/>
        </p:nvSpPr>
        <p:spPr bwMode="auto">
          <a:xfrm>
            <a:off x="3709933" y="5440458"/>
            <a:ext cx="7831266" cy="684212"/>
          </a:xfrm>
          <a:prstGeom prst="bevel">
            <a:avLst>
              <a:gd name="adj" fmla="val 12500"/>
            </a:avLst>
          </a:prstGeom>
          <a:solidFill>
            <a:srgbClr val="DDDDD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tIns="90000" bIns="90000" anchor="ctr"/>
          <a:lstStyle>
            <a:lvl1pPr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0" hangingPunct="0">
              <a:spcBef>
                <a:spcPct val="50000"/>
              </a:spcBef>
            </a:pPr>
            <a:r>
              <a:rPr lang="es-ES_tradnl" altLang="es-ES" sz="1600" b="1" dirty="0" smtClean="0">
                <a:solidFill>
                  <a:srgbClr val="000099"/>
                </a:solidFill>
                <a:latin typeface="+mj-lt"/>
              </a:rPr>
              <a:t>7. DOCUMENTAÇÃO </a:t>
            </a:r>
            <a:r>
              <a:rPr lang="es-ES_tradnl" altLang="es-ES" sz="1600" b="1" dirty="0">
                <a:solidFill>
                  <a:srgbClr val="000099"/>
                </a:solidFill>
                <a:latin typeface="+mj-lt"/>
              </a:rPr>
              <a:t>DE </a:t>
            </a:r>
            <a:r>
              <a:rPr lang="es-ES_tradnl" altLang="es-ES" sz="1600" b="1" dirty="0" smtClean="0">
                <a:solidFill>
                  <a:srgbClr val="000099"/>
                </a:solidFill>
                <a:latin typeface="+mj-lt"/>
              </a:rPr>
              <a:t>REFERÊNCIA</a:t>
            </a:r>
            <a:endParaRPr lang="es-ES_tradnl" altLang="es-ES" sz="1600" b="1" dirty="0">
              <a:solidFill>
                <a:srgbClr val="000099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5402761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1"/>
          <p:cNvSpPr txBox="1">
            <a:spLocks/>
          </p:cNvSpPr>
          <p:nvPr/>
        </p:nvSpPr>
        <p:spPr>
          <a:xfrm>
            <a:off x="246774" y="1276237"/>
            <a:ext cx="3106027" cy="46011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spc="-60" baseline="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_tradn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INFORMAÇÃO BÁSICA PARA A IMPLEMENTAÇÃO DOS </a:t>
            </a:r>
            <a:r>
              <a:rPr lang="es-ES_tradnl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PROJETOS</a:t>
            </a:r>
            <a:endParaRPr lang="es-E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475" y="30150"/>
            <a:ext cx="2554224" cy="697992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 flipH="1" flipV="1">
            <a:off x="246774" y="6104239"/>
            <a:ext cx="2953627" cy="718521"/>
          </a:xfrm>
          <a:prstGeom prst="rect">
            <a:avLst/>
          </a:prstGeom>
        </p:spPr>
      </p:pic>
      <p:sp>
        <p:nvSpPr>
          <p:cNvPr id="8" name="Text Box 6"/>
          <p:cNvSpPr txBox="1">
            <a:spLocks noChangeArrowheads="1"/>
          </p:cNvSpPr>
          <p:nvPr/>
        </p:nvSpPr>
        <p:spPr bwMode="auto">
          <a:xfrm>
            <a:off x="3191346" y="741387"/>
            <a:ext cx="8066087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65125" indent="-365125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1" algn="just">
              <a:lnSpc>
                <a:spcPct val="100000"/>
              </a:lnSpc>
              <a:spcBef>
                <a:spcPct val="50000"/>
              </a:spcBef>
              <a:buFont typeface="Wingdings" panose="05000000000000000000" pitchFamily="2" charset="2"/>
              <a:buNone/>
            </a:pPr>
            <a:r>
              <a:rPr lang="es-ES" altLang="es-ES" b="1" dirty="0" smtClean="0">
                <a:solidFill>
                  <a:srgbClr val="000099"/>
                </a:solidFill>
                <a:latin typeface="+mn-lt"/>
              </a:rPr>
              <a:t>DESAFIOS PARA OS PROJETOS NO PERÍODO 2014-2020</a:t>
            </a:r>
            <a:r>
              <a:rPr lang="es-ES" altLang="es-ES" dirty="0" smtClean="0">
                <a:solidFill>
                  <a:srgbClr val="000099"/>
                </a:solidFill>
                <a:latin typeface="+mn-lt"/>
              </a:rPr>
              <a:t>:</a:t>
            </a:r>
            <a:endParaRPr lang="es-ES" altLang="es-ES" dirty="0">
              <a:solidFill>
                <a:schemeClr val="accent2"/>
              </a:solidFill>
            </a:endParaRPr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91854" y="2914763"/>
            <a:ext cx="3048000" cy="1649001"/>
          </a:xfrm>
          <a:prstGeom prst="rect">
            <a:avLst/>
          </a:prstGeom>
        </p:spPr>
      </p:pic>
      <p:sp>
        <p:nvSpPr>
          <p:cNvPr id="14" name="CuadroTexto 13"/>
          <p:cNvSpPr txBox="1"/>
          <p:nvPr/>
        </p:nvSpPr>
        <p:spPr>
          <a:xfrm>
            <a:off x="3484600" y="1079971"/>
            <a:ext cx="4209535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Tx/>
              <a:buChar char="-"/>
            </a:pPr>
            <a:r>
              <a:rPr lang="es-ES_tradnl" dirty="0" smtClean="0">
                <a:solidFill>
                  <a:srgbClr val="000099"/>
                </a:solidFill>
              </a:rPr>
              <a:t>Projetos </a:t>
            </a:r>
            <a:r>
              <a:rPr lang="es-ES_tradnl" dirty="0">
                <a:solidFill>
                  <a:srgbClr val="000099"/>
                </a:solidFill>
              </a:rPr>
              <a:t>orientados </a:t>
            </a:r>
            <a:r>
              <a:rPr lang="es-ES_tradnl" dirty="0" smtClean="0">
                <a:solidFill>
                  <a:srgbClr val="000099"/>
                </a:solidFill>
              </a:rPr>
              <a:t>para RESULTADOS</a:t>
            </a:r>
            <a:r>
              <a:rPr lang="es-ES_tradnl" dirty="0">
                <a:solidFill>
                  <a:srgbClr val="000099"/>
                </a:solidFill>
              </a:rPr>
              <a:t> </a:t>
            </a:r>
            <a:r>
              <a:rPr lang="es-ES_tradnl" dirty="0" smtClean="0">
                <a:solidFill>
                  <a:srgbClr val="000099"/>
                </a:solidFill>
              </a:rPr>
              <a:t>tangíveis </a:t>
            </a:r>
            <a:r>
              <a:rPr lang="es-ES_tradnl" dirty="0">
                <a:solidFill>
                  <a:srgbClr val="000099"/>
                </a:solidFill>
              </a:rPr>
              <a:t>e</a:t>
            </a:r>
            <a:r>
              <a:rPr lang="es-ES_tradnl" dirty="0" smtClean="0">
                <a:solidFill>
                  <a:srgbClr val="000099"/>
                </a:solidFill>
              </a:rPr>
              <a:t> quantificáveis através de INDICADORES.</a:t>
            </a:r>
          </a:p>
          <a:p>
            <a:pPr algn="just"/>
            <a:endParaRPr lang="es-ES_tradnl" dirty="0">
              <a:solidFill>
                <a:srgbClr val="000099"/>
              </a:solidFill>
            </a:endParaRPr>
          </a:p>
          <a:p>
            <a:pPr marL="285750" indent="-285750" algn="just">
              <a:buFontTx/>
              <a:buChar char="-"/>
            </a:pPr>
            <a:r>
              <a:rPr lang="es-ES_tradnl" dirty="0" smtClean="0">
                <a:solidFill>
                  <a:srgbClr val="000099"/>
                </a:solidFill>
              </a:rPr>
              <a:t>Aumento da QUALIDADE em </a:t>
            </a:r>
            <a:r>
              <a:rPr lang="es-ES_tradnl" dirty="0">
                <a:solidFill>
                  <a:srgbClr val="000099"/>
                </a:solidFill>
              </a:rPr>
              <a:t>todas </a:t>
            </a:r>
            <a:r>
              <a:rPr lang="es-ES_tradnl" dirty="0" smtClean="0">
                <a:solidFill>
                  <a:srgbClr val="000099"/>
                </a:solidFill>
              </a:rPr>
              <a:t>as </a:t>
            </a:r>
            <a:r>
              <a:rPr lang="es-ES_tradnl" dirty="0">
                <a:solidFill>
                  <a:srgbClr val="000099"/>
                </a:solidFill>
              </a:rPr>
              <a:t>fases: </a:t>
            </a:r>
            <a:r>
              <a:rPr lang="es-ES_tradnl" dirty="0" smtClean="0">
                <a:solidFill>
                  <a:srgbClr val="000099"/>
                </a:solidFill>
              </a:rPr>
              <a:t>execução, medição dos resultados </a:t>
            </a:r>
            <a:r>
              <a:rPr lang="es-ES_tradnl" dirty="0">
                <a:solidFill>
                  <a:srgbClr val="000099"/>
                </a:solidFill>
              </a:rPr>
              <a:t>e impacto</a:t>
            </a:r>
            <a:r>
              <a:rPr lang="es-ES_tradnl" dirty="0" smtClean="0">
                <a:solidFill>
                  <a:srgbClr val="000099"/>
                </a:solidFill>
              </a:rPr>
              <a:t>.</a:t>
            </a:r>
          </a:p>
          <a:p>
            <a:pPr algn="just"/>
            <a:endParaRPr lang="es-ES_tradnl" dirty="0">
              <a:solidFill>
                <a:srgbClr val="000099"/>
              </a:solidFill>
            </a:endParaRPr>
          </a:p>
          <a:p>
            <a:pPr marL="285750" indent="-285750" algn="just">
              <a:buFontTx/>
              <a:buChar char="-"/>
            </a:pPr>
            <a:r>
              <a:rPr lang="es-ES_tradnl" dirty="0" smtClean="0">
                <a:solidFill>
                  <a:srgbClr val="000099"/>
                </a:solidFill>
              </a:rPr>
              <a:t>Importância da implicação e compromisso do pessoal </a:t>
            </a:r>
            <a:r>
              <a:rPr lang="es-ES_tradnl" dirty="0">
                <a:solidFill>
                  <a:srgbClr val="000099"/>
                </a:solidFill>
              </a:rPr>
              <a:t>e</a:t>
            </a:r>
            <a:r>
              <a:rPr lang="es-ES_tradnl" dirty="0" smtClean="0">
                <a:solidFill>
                  <a:srgbClr val="000099"/>
                </a:solidFill>
              </a:rPr>
              <a:t> formação adequada do mesmo.</a:t>
            </a:r>
          </a:p>
          <a:p>
            <a:pPr marL="285750" indent="-285750" algn="just">
              <a:buFontTx/>
              <a:buChar char="-"/>
            </a:pPr>
            <a:endParaRPr lang="es-ES_tradnl" dirty="0">
              <a:solidFill>
                <a:srgbClr val="000099"/>
              </a:solidFill>
            </a:endParaRPr>
          </a:p>
          <a:p>
            <a:pPr marL="285750" indent="-285750" algn="just">
              <a:buFontTx/>
              <a:buChar char="-"/>
            </a:pPr>
            <a:r>
              <a:rPr lang="es-ES_tradnl" dirty="0" smtClean="0">
                <a:solidFill>
                  <a:srgbClr val="000099"/>
                </a:solidFill>
              </a:rPr>
              <a:t>PRINCIPAIS MUDANÇAS nas regras de funcionamento dos programas e projetos	</a:t>
            </a:r>
          </a:p>
          <a:p>
            <a:pPr marL="285750" indent="-285750" algn="just">
              <a:buFontTx/>
              <a:buChar char="-"/>
            </a:pPr>
            <a:endParaRPr lang="es-ES_tradnl" dirty="0">
              <a:solidFill>
                <a:srgbClr val="000099"/>
              </a:solidFill>
            </a:endParaRPr>
          </a:p>
          <a:p>
            <a:pPr algn="just"/>
            <a:r>
              <a:rPr lang="es-ES_tradnl" dirty="0" smtClean="0">
                <a:solidFill>
                  <a:srgbClr val="000099"/>
                </a:solidFill>
              </a:rPr>
              <a:t>IMPRESCINDÍVEL  SEGUIR OS GUIAS PARA A CORRETA GESTÃO DOS PROJETOS.</a:t>
            </a:r>
          </a:p>
          <a:p>
            <a:pPr algn="just"/>
            <a:endParaRPr lang="es-ES_tradnl" dirty="0">
              <a:solidFill>
                <a:srgbClr val="000099"/>
              </a:solidFill>
            </a:endParaRPr>
          </a:p>
          <a:p>
            <a:pPr marL="285750" indent="-285750" algn="just">
              <a:buFontTx/>
              <a:buChar char="-"/>
            </a:pPr>
            <a:endParaRPr lang="es-ES_tradnl" dirty="0" smtClean="0">
              <a:solidFill>
                <a:srgbClr val="000099"/>
              </a:solidFill>
            </a:endParaRPr>
          </a:p>
          <a:p>
            <a:pPr algn="just"/>
            <a:endParaRPr lang="es-ES" dirty="0">
              <a:solidFill>
                <a:srgbClr val="002060"/>
              </a:solidFill>
            </a:endParaRPr>
          </a:p>
        </p:txBody>
      </p:sp>
      <p:pic>
        <p:nvPicPr>
          <p:cNvPr id="13" name="Imagen 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93211" y="4881734"/>
            <a:ext cx="2125362" cy="1329594"/>
          </a:xfrm>
          <a:prstGeom prst="rect">
            <a:avLst/>
          </a:prstGeom>
        </p:spPr>
      </p:pic>
      <p:pic>
        <p:nvPicPr>
          <p:cNvPr id="15" name="Imagen 1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28453" y="1226021"/>
            <a:ext cx="2290119" cy="1451276"/>
          </a:xfrm>
          <a:prstGeom prst="rect">
            <a:avLst/>
          </a:prstGeom>
        </p:spPr>
      </p:pic>
      <p:sp>
        <p:nvSpPr>
          <p:cNvPr id="17" name="Flecha abajo 16"/>
          <p:cNvSpPr/>
          <p:nvPr/>
        </p:nvSpPr>
        <p:spPr>
          <a:xfrm>
            <a:off x="5280453" y="4975654"/>
            <a:ext cx="395416" cy="45307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129194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59489" y="1143000"/>
            <a:ext cx="3040912" cy="2377440"/>
          </a:xfrm>
        </p:spPr>
        <p:txBody>
          <a:bodyPr anchor="ctr">
            <a:normAutofit/>
          </a:bodyPr>
          <a:lstStyle/>
          <a:p>
            <a:pPr algn="ctr"/>
            <a:r>
              <a:rPr lang="es-ES_tradn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INFORMAÇÃO BÁSICA PARA A IMPLEMENTAÇÃO DOS </a:t>
            </a:r>
            <a:r>
              <a:rPr lang="es-ES_tradnl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PROJETOS</a:t>
            </a:r>
            <a:endParaRPr lang="es-ES" sz="2800" dirty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159488" y="3494176"/>
            <a:ext cx="3040913" cy="2321990"/>
          </a:xfrm>
          <a:solidFill>
            <a:schemeClr val="bg1"/>
          </a:solidFill>
          <a:ln>
            <a:solidFill>
              <a:schemeClr val="bg1"/>
            </a:solidFill>
          </a:ln>
        </p:spPr>
        <p:txBody>
          <a:bodyPr anchor="ctr">
            <a:normAutofit/>
          </a:bodyPr>
          <a:lstStyle/>
          <a:p>
            <a:pPr algn="ctr"/>
            <a:r>
              <a:rPr lang="es-ES_tradnl" sz="2800" b="1" dirty="0" smtClean="0">
                <a:solidFill>
                  <a:srgbClr val="FF9900"/>
                </a:solidFill>
              </a:rPr>
              <a:t>CONTRATO DE CONCESSÃO DE APOIO FEDER</a:t>
            </a:r>
            <a:endParaRPr lang="es-ES" sz="2800" b="1" dirty="0">
              <a:solidFill>
                <a:srgbClr val="FF9900"/>
              </a:solidFill>
            </a:endParaRPr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 flipH="1" flipV="1">
            <a:off x="246774" y="6104239"/>
            <a:ext cx="2953627" cy="718521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475" y="30150"/>
            <a:ext cx="2554224" cy="697992"/>
          </a:xfrm>
          <a:prstGeom prst="rect">
            <a:avLst/>
          </a:prstGeom>
        </p:spPr>
      </p:pic>
      <p:sp>
        <p:nvSpPr>
          <p:cNvPr id="6" name="CuadroTexto 5"/>
          <p:cNvSpPr txBox="1"/>
          <p:nvPr/>
        </p:nvSpPr>
        <p:spPr>
          <a:xfrm>
            <a:off x="3734658" y="1535454"/>
            <a:ext cx="785065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_tradnl" dirty="0" smtClean="0">
                <a:solidFill>
                  <a:srgbClr val="002060"/>
                </a:solidFill>
              </a:rPr>
              <a:t>-</a:t>
            </a:r>
            <a:r>
              <a:rPr lang="es-ES_tradnl" dirty="0" smtClean="0">
                <a:solidFill>
                  <a:srgbClr val="000099"/>
                </a:solidFill>
              </a:rPr>
              <a:t>Assinado entre a Autoridade de Gestão do Programa e </a:t>
            </a:r>
            <a:r>
              <a:rPr lang="es-ES_tradnl" dirty="0">
                <a:solidFill>
                  <a:srgbClr val="000099"/>
                </a:solidFill>
              </a:rPr>
              <a:t>o</a:t>
            </a:r>
            <a:r>
              <a:rPr lang="es-ES_tradnl" dirty="0" smtClean="0">
                <a:solidFill>
                  <a:srgbClr val="000099"/>
                </a:solidFill>
              </a:rPr>
              <a:t> Beneficiário Principal do projeto. Regulamenta as condições de execução e acompanhamento do projeto.</a:t>
            </a:r>
          </a:p>
          <a:p>
            <a:pPr algn="just"/>
            <a:endParaRPr lang="es-ES" dirty="0">
              <a:solidFill>
                <a:srgbClr val="002060"/>
              </a:solidFill>
            </a:endParaRPr>
          </a:p>
        </p:txBody>
      </p:sp>
      <p:sp>
        <p:nvSpPr>
          <p:cNvPr id="10" name="AutoShape 12"/>
          <p:cNvSpPr>
            <a:spLocks noChangeArrowheads="1"/>
          </p:cNvSpPr>
          <p:nvPr/>
        </p:nvSpPr>
        <p:spPr bwMode="auto">
          <a:xfrm>
            <a:off x="3734658" y="752386"/>
            <a:ext cx="7831266" cy="684212"/>
          </a:xfrm>
          <a:prstGeom prst="bevel">
            <a:avLst>
              <a:gd name="adj" fmla="val 12500"/>
            </a:avLst>
          </a:prstGeom>
          <a:solidFill>
            <a:srgbClr val="DDDDD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tIns="90000" bIns="90000" anchor="ctr"/>
          <a:lstStyle>
            <a:lvl1pPr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s-ES_tradnl" sz="1600" b="1" dirty="0" smtClean="0">
                <a:solidFill>
                  <a:srgbClr val="000099"/>
                </a:solidFill>
                <a:latin typeface="+mj-lt"/>
                <a:cs typeface="Arial" panose="020B0604020202020204" pitchFamily="34" charset="0"/>
              </a:rPr>
              <a:t>I. El </a:t>
            </a:r>
            <a:r>
              <a:rPr lang="es-ES_tradnl" sz="1600" b="1" dirty="0">
                <a:solidFill>
                  <a:srgbClr val="000099"/>
                </a:solidFill>
                <a:latin typeface="+mj-lt"/>
                <a:cs typeface="Arial" panose="020B0604020202020204" pitchFamily="34" charset="0"/>
              </a:rPr>
              <a:t>CONTRATO DE CONCESIÓN DE AYUDA FEDER</a:t>
            </a:r>
          </a:p>
        </p:txBody>
      </p:sp>
      <p:sp>
        <p:nvSpPr>
          <p:cNvPr id="11" name="Rectangle 3"/>
          <p:cNvSpPr txBox="1">
            <a:spLocks noChangeArrowheads="1"/>
          </p:cNvSpPr>
          <p:nvPr/>
        </p:nvSpPr>
        <p:spPr bwMode="auto">
          <a:xfrm>
            <a:off x="4530305" y="2191265"/>
            <a:ext cx="6541349" cy="453306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 fontScale="70000" lnSpcReduction="20000"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/>
              </a:buClr>
              <a:buFont typeface="Wingdings 2" pitchFamily="18" charset="2"/>
              <a:buChar char="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es-ES" altLang="es-ES" sz="1900" b="1" u="sng" dirty="0" err="1" smtClean="0">
                <a:solidFill>
                  <a:srgbClr val="000099"/>
                </a:solidFill>
              </a:rPr>
              <a:t>Formulário</a:t>
            </a:r>
            <a:r>
              <a:rPr lang="es-ES" altLang="es-ES" sz="1900" b="1" u="sng" dirty="0" smtClean="0">
                <a:solidFill>
                  <a:srgbClr val="000099"/>
                </a:solidFill>
              </a:rPr>
              <a:t> do </a:t>
            </a:r>
            <a:r>
              <a:rPr lang="es-ES" altLang="es-ES" sz="1900" b="1" u="sng" dirty="0" err="1" smtClean="0">
                <a:solidFill>
                  <a:srgbClr val="000099"/>
                </a:solidFill>
              </a:rPr>
              <a:t>projeto</a:t>
            </a:r>
            <a:r>
              <a:rPr lang="es-ES" altLang="es-ES" sz="1900" b="1" u="sng" dirty="0" smtClean="0">
                <a:solidFill>
                  <a:srgbClr val="000099"/>
                </a:solidFill>
              </a:rPr>
              <a:t>  no SIMAC:</a:t>
            </a:r>
            <a:endParaRPr lang="es-ES" altLang="es-ES" sz="1900" b="1" u="sng" dirty="0">
              <a:solidFill>
                <a:srgbClr val="000099"/>
              </a:solidFill>
            </a:endParaRPr>
          </a:p>
          <a:p>
            <a:pPr marL="1243013" lvl="1" algn="just">
              <a:lnSpc>
                <a:spcPct val="80000"/>
              </a:lnSpc>
              <a:buFontTx/>
              <a:buNone/>
            </a:pPr>
            <a:r>
              <a:rPr lang="es-ES" altLang="es-ES" dirty="0" smtClean="0">
                <a:solidFill>
                  <a:srgbClr val="000099"/>
                </a:solidFill>
              </a:rPr>
              <a:t>	I.1: Formulário técnico.</a:t>
            </a:r>
          </a:p>
          <a:p>
            <a:pPr marL="1243013" lvl="1" algn="just">
              <a:lnSpc>
                <a:spcPct val="80000"/>
              </a:lnSpc>
              <a:buFontTx/>
              <a:buNone/>
            </a:pPr>
            <a:r>
              <a:rPr lang="es-ES" altLang="es-ES" dirty="0" smtClean="0">
                <a:solidFill>
                  <a:srgbClr val="000099"/>
                </a:solidFill>
              </a:rPr>
              <a:t>	I.2: Cronograma de atividades.</a:t>
            </a:r>
          </a:p>
          <a:p>
            <a:pPr marL="1243013" lvl="1" algn="just">
              <a:lnSpc>
                <a:spcPct val="80000"/>
              </a:lnSpc>
              <a:buFontTx/>
              <a:buNone/>
            </a:pPr>
            <a:r>
              <a:rPr lang="es-ES" altLang="es-ES" dirty="0" smtClean="0">
                <a:solidFill>
                  <a:srgbClr val="000099"/>
                </a:solidFill>
              </a:rPr>
              <a:t>	I.3: Plano financeiro.</a:t>
            </a:r>
          </a:p>
          <a:p>
            <a:pPr marL="1243013" lvl="1" algn="just">
              <a:lnSpc>
                <a:spcPct val="80000"/>
              </a:lnSpc>
              <a:buFontTx/>
              <a:buNone/>
            </a:pPr>
            <a:r>
              <a:rPr lang="es-ES" altLang="es-ES" dirty="0" smtClean="0">
                <a:solidFill>
                  <a:srgbClr val="000099"/>
                </a:solidFill>
              </a:rPr>
              <a:t>	I.4.:Cartas de compromisso de todos os beneficiários.  </a:t>
            </a:r>
          </a:p>
          <a:p>
            <a:pPr marL="1243013" lvl="1" algn="just">
              <a:lnSpc>
                <a:spcPct val="80000"/>
              </a:lnSpc>
              <a:buFontTx/>
              <a:buNone/>
            </a:pPr>
            <a:r>
              <a:rPr lang="es-ES" altLang="es-ES" i="1" dirty="0">
                <a:solidFill>
                  <a:srgbClr val="000099"/>
                </a:solidFill>
              </a:rPr>
              <a:t>	</a:t>
            </a:r>
            <a:r>
              <a:rPr lang="es-ES" altLang="es-ES" i="1" dirty="0" smtClean="0">
                <a:solidFill>
                  <a:srgbClr val="000099"/>
                </a:solidFill>
              </a:rPr>
              <a:t>I.5: </a:t>
            </a:r>
            <a:r>
              <a:rPr lang="es-ES" altLang="es-ES" dirty="0" smtClean="0">
                <a:solidFill>
                  <a:srgbClr val="000099"/>
                </a:solidFill>
              </a:rPr>
              <a:t>Acordo de Cooperação Transnacional.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es-ES" altLang="es-ES" sz="1800" b="1" dirty="0" smtClean="0">
                <a:solidFill>
                  <a:srgbClr val="000099"/>
                </a:solidFill>
              </a:rPr>
              <a:t>Modificações do projeto</a:t>
            </a:r>
            <a:r>
              <a:rPr lang="es-ES" altLang="es-ES" sz="1800" b="1" dirty="0">
                <a:solidFill>
                  <a:srgbClr val="000099"/>
                </a:solidFill>
              </a:rPr>
              <a:t>.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es-ES" altLang="es-ES" sz="1800" b="1" dirty="0">
                <a:solidFill>
                  <a:srgbClr val="000099"/>
                </a:solidFill>
              </a:rPr>
              <a:t> </a:t>
            </a:r>
            <a:r>
              <a:rPr lang="es-ES" altLang="es-ES" sz="1800" b="1" dirty="0" smtClean="0">
                <a:solidFill>
                  <a:srgbClr val="000099"/>
                </a:solidFill>
              </a:rPr>
              <a:t>Atribuição </a:t>
            </a:r>
            <a:r>
              <a:rPr lang="es-ES" altLang="es-ES" sz="1800" b="1" dirty="0">
                <a:solidFill>
                  <a:srgbClr val="000099"/>
                </a:solidFill>
              </a:rPr>
              <a:t>de responsabilidades.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es-ES" altLang="es-ES" sz="1800" b="1" dirty="0">
                <a:solidFill>
                  <a:srgbClr val="000099"/>
                </a:solidFill>
              </a:rPr>
              <a:t> </a:t>
            </a:r>
            <a:r>
              <a:rPr lang="es-ES" altLang="es-ES" sz="1800" b="1" dirty="0" smtClean="0">
                <a:solidFill>
                  <a:srgbClr val="000099"/>
                </a:solidFill>
              </a:rPr>
              <a:t>Obrigações do Beneficiário Principal: gerais, financeiras </a:t>
            </a:r>
            <a:r>
              <a:rPr lang="es-ES" altLang="es-ES" sz="1800" b="1" dirty="0">
                <a:solidFill>
                  <a:srgbClr val="000099"/>
                </a:solidFill>
              </a:rPr>
              <a:t>e</a:t>
            </a:r>
            <a:r>
              <a:rPr lang="es-ES" altLang="es-ES" sz="1800" b="1" dirty="0" smtClean="0">
                <a:solidFill>
                  <a:srgbClr val="000099"/>
                </a:solidFill>
              </a:rPr>
              <a:t> </a:t>
            </a:r>
            <a:r>
              <a:rPr lang="es-ES" altLang="es-ES" sz="1800" b="1" dirty="0">
                <a:solidFill>
                  <a:srgbClr val="000099"/>
                </a:solidFill>
              </a:rPr>
              <a:t>de </a:t>
            </a:r>
            <a:r>
              <a:rPr lang="es-ES" altLang="es-ES" sz="1800" b="1" dirty="0" smtClean="0">
                <a:solidFill>
                  <a:srgbClr val="000099"/>
                </a:solidFill>
              </a:rPr>
              <a:t>gestão e controlo.</a:t>
            </a:r>
            <a:endParaRPr lang="es-ES" altLang="es-ES" sz="1800" b="1" dirty="0">
              <a:solidFill>
                <a:srgbClr val="000099"/>
              </a:solidFill>
            </a:endParaRP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es-ES" altLang="es-ES" sz="1800" b="1" dirty="0">
                <a:solidFill>
                  <a:srgbClr val="000099"/>
                </a:solidFill>
              </a:rPr>
              <a:t> </a:t>
            </a:r>
            <a:r>
              <a:rPr lang="es-ES" altLang="es-ES" sz="1800" b="1" dirty="0" smtClean="0">
                <a:solidFill>
                  <a:srgbClr val="000099"/>
                </a:solidFill>
              </a:rPr>
              <a:t>Plano Financeiro do projeto.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es-ES_tradnl" altLang="es-ES" sz="1800" b="1" dirty="0" smtClean="0">
                <a:solidFill>
                  <a:srgbClr val="000099"/>
                </a:solidFill>
              </a:rPr>
              <a:t>Custos de pessoal</a:t>
            </a:r>
            <a:endParaRPr lang="es-ES" altLang="es-ES" sz="1800" b="1" dirty="0">
              <a:solidFill>
                <a:srgbClr val="000099"/>
              </a:solidFill>
            </a:endParaRP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es-ES" altLang="es-ES" sz="1800" b="1" dirty="0">
                <a:solidFill>
                  <a:srgbClr val="000099"/>
                </a:solidFill>
              </a:rPr>
              <a:t> </a:t>
            </a:r>
            <a:r>
              <a:rPr lang="es-ES" altLang="es-ES" sz="1800" b="1" dirty="0" smtClean="0">
                <a:solidFill>
                  <a:srgbClr val="000099"/>
                </a:solidFill>
              </a:rPr>
              <a:t>Formas </a:t>
            </a:r>
            <a:r>
              <a:rPr lang="es-ES" altLang="es-ES" sz="1800" b="1" dirty="0">
                <a:solidFill>
                  <a:srgbClr val="000099"/>
                </a:solidFill>
              </a:rPr>
              <a:t>de </a:t>
            </a:r>
            <a:r>
              <a:rPr lang="es-ES" altLang="es-ES" sz="1800" b="1" dirty="0" smtClean="0">
                <a:solidFill>
                  <a:srgbClr val="000099"/>
                </a:solidFill>
              </a:rPr>
              <a:t>pagamento: adiantamentos, </a:t>
            </a:r>
            <a:r>
              <a:rPr lang="es-ES" altLang="es-ES" sz="1800" b="1" dirty="0">
                <a:solidFill>
                  <a:srgbClr val="000099"/>
                </a:solidFill>
              </a:rPr>
              <a:t>reembolsos </a:t>
            </a:r>
            <a:r>
              <a:rPr lang="es-ES" altLang="es-ES" sz="1800" b="1" dirty="0" smtClean="0">
                <a:solidFill>
                  <a:srgbClr val="000099"/>
                </a:solidFill>
              </a:rPr>
              <a:t>e saldo </a:t>
            </a:r>
            <a:r>
              <a:rPr lang="es-ES" altLang="es-ES" sz="1800" b="1" dirty="0">
                <a:solidFill>
                  <a:srgbClr val="000099"/>
                </a:solidFill>
              </a:rPr>
              <a:t>final</a:t>
            </a:r>
            <a:r>
              <a:rPr lang="es-ES" altLang="es-ES" sz="1800" b="1" dirty="0" smtClean="0">
                <a:solidFill>
                  <a:srgbClr val="000099"/>
                </a:solidFill>
              </a:rPr>
              <a:t>.  Condições de pagamento.</a:t>
            </a:r>
            <a:endParaRPr lang="es-ES" altLang="es-ES" sz="1800" b="1" dirty="0">
              <a:solidFill>
                <a:srgbClr val="000099"/>
              </a:solidFill>
            </a:endParaRP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es-ES" altLang="es-ES" sz="1800" b="1" dirty="0">
                <a:solidFill>
                  <a:srgbClr val="000099"/>
                </a:solidFill>
              </a:rPr>
              <a:t> </a:t>
            </a:r>
            <a:r>
              <a:rPr lang="es-ES" altLang="es-ES" sz="1800" b="1" dirty="0" smtClean="0">
                <a:solidFill>
                  <a:srgbClr val="000099"/>
                </a:solidFill>
              </a:rPr>
              <a:t>Reembolso de apoio comunitário.</a:t>
            </a:r>
            <a:endParaRPr lang="es-ES" altLang="es-ES" sz="1800" b="1" dirty="0">
              <a:solidFill>
                <a:srgbClr val="000099"/>
              </a:solidFill>
            </a:endParaRP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es-ES" altLang="es-ES" sz="1800" b="1" dirty="0">
                <a:solidFill>
                  <a:srgbClr val="000099"/>
                </a:solidFill>
              </a:rPr>
              <a:t> </a:t>
            </a:r>
            <a:r>
              <a:rPr lang="es-ES" altLang="es-ES" sz="1800" b="1" dirty="0" smtClean="0">
                <a:solidFill>
                  <a:srgbClr val="000099"/>
                </a:solidFill>
              </a:rPr>
              <a:t>Gestão </a:t>
            </a:r>
            <a:r>
              <a:rPr lang="es-ES" altLang="es-ES" sz="1800" b="1" dirty="0">
                <a:solidFill>
                  <a:srgbClr val="000099"/>
                </a:solidFill>
              </a:rPr>
              <a:t>de </a:t>
            </a:r>
            <a:r>
              <a:rPr lang="es-ES" altLang="es-ES" sz="1800" b="1" dirty="0" smtClean="0">
                <a:solidFill>
                  <a:srgbClr val="000099"/>
                </a:solidFill>
              </a:rPr>
              <a:t>conflitos</a:t>
            </a:r>
            <a:r>
              <a:rPr lang="es-ES" altLang="es-ES" sz="1800" b="1" dirty="0">
                <a:solidFill>
                  <a:srgbClr val="000099"/>
                </a:solidFill>
              </a:rPr>
              <a:t>.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es-ES" altLang="es-ES" sz="1800" b="1" dirty="0">
                <a:solidFill>
                  <a:srgbClr val="000099"/>
                </a:solidFill>
              </a:rPr>
              <a:t> </a:t>
            </a:r>
            <a:r>
              <a:rPr lang="es-ES" altLang="es-ES" sz="1800" b="1" dirty="0" smtClean="0">
                <a:solidFill>
                  <a:srgbClr val="000099"/>
                </a:solidFill>
              </a:rPr>
              <a:t>Renúncia </a:t>
            </a:r>
            <a:r>
              <a:rPr lang="es-ES" altLang="es-ES" sz="1800" b="1" dirty="0">
                <a:solidFill>
                  <a:srgbClr val="000099"/>
                </a:solidFill>
              </a:rPr>
              <a:t>e</a:t>
            </a:r>
            <a:r>
              <a:rPr lang="es-ES" altLang="es-ES" sz="1800" b="1" dirty="0" smtClean="0">
                <a:solidFill>
                  <a:srgbClr val="000099"/>
                </a:solidFill>
              </a:rPr>
              <a:t> rescisão.</a:t>
            </a:r>
            <a:endParaRPr lang="es-ES" altLang="es-ES" sz="1800" b="1" dirty="0">
              <a:solidFill>
                <a:srgbClr val="000099"/>
              </a:solidFill>
            </a:endParaRP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es-ES" altLang="es-ES" sz="1800" b="1" dirty="0">
                <a:solidFill>
                  <a:srgbClr val="000099"/>
                </a:solidFill>
              </a:rPr>
              <a:t> </a:t>
            </a:r>
            <a:r>
              <a:rPr lang="es-ES" altLang="es-ES" sz="1800" b="1" dirty="0" smtClean="0">
                <a:solidFill>
                  <a:srgbClr val="000099"/>
                </a:solidFill>
              </a:rPr>
              <a:t>Duração do projeto</a:t>
            </a:r>
            <a:r>
              <a:rPr lang="es-ES" altLang="es-ES" sz="1800" b="1" dirty="0">
                <a:solidFill>
                  <a:srgbClr val="000099"/>
                </a:solidFill>
              </a:rPr>
              <a:t>.</a:t>
            </a:r>
          </a:p>
          <a:p>
            <a:pPr marL="530225" indent="-530225" algn="just">
              <a:lnSpc>
                <a:spcPct val="80000"/>
              </a:lnSpc>
            </a:pPr>
            <a:endParaRPr lang="es-ES" altLang="es-ES" sz="1800" dirty="0" smtClean="0">
              <a:solidFill>
                <a:srgbClr val="000099"/>
              </a:solidFill>
            </a:endParaRPr>
          </a:p>
          <a:p>
            <a:pPr marL="530225" indent="-530225" algn="just">
              <a:lnSpc>
                <a:spcPct val="80000"/>
              </a:lnSpc>
            </a:pPr>
            <a:endParaRPr lang="es-ES" altLang="es-ES" dirty="0">
              <a:solidFill>
                <a:srgbClr val="000099"/>
              </a:solidFill>
            </a:endParaRPr>
          </a:p>
        </p:txBody>
      </p:sp>
      <p:sp>
        <p:nvSpPr>
          <p:cNvPr id="12" name="AutoShape 12"/>
          <p:cNvSpPr>
            <a:spLocks noChangeArrowheads="1"/>
          </p:cNvSpPr>
          <p:nvPr/>
        </p:nvSpPr>
        <p:spPr bwMode="auto">
          <a:xfrm>
            <a:off x="3709945" y="777841"/>
            <a:ext cx="7831266" cy="684212"/>
          </a:xfrm>
          <a:prstGeom prst="bevel">
            <a:avLst>
              <a:gd name="adj" fmla="val 12500"/>
            </a:avLst>
          </a:prstGeom>
          <a:solidFill>
            <a:srgbClr val="DDDDD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tIns="90000" bIns="90000" anchor="ctr"/>
          <a:lstStyle>
            <a:lvl1pPr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0" hangingPunct="0">
              <a:spcBef>
                <a:spcPct val="50000"/>
              </a:spcBef>
            </a:pPr>
            <a:r>
              <a:rPr lang="es-ES_tradnl" altLang="es-ES" sz="1600" b="1" dirty="0" smtClean="0">
                <a:solidFill>
                  <a:srgbClr val="000099"/>
                </a:solidFill>
                <a:latin typeface="+mj-lt"/>
                <a:cs typeface="Arial" panose="020B0604020202020204" pitchFamily="34" charset="0"/>
              </a:rPr>
              <a:t>1. CONTRATO DE CONCESSÃO DE APOIO FEDER</a:t>
            </a:r>
            <a:endParaRPr lang="es-ES_tradnl" altLang="es-ES" sz="1600" b="1" dirty="0">
              <a:solidFill>
                <a:srgbClr val="000099"/>
              </a:solidFill>
              <a:latin typeface="+mj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15233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246774" y="3494176"/>
            <a:ext cx="3038686" cy="2321990"/>
          </a:xfrm>
          <a:solidFill>
            <a:schemeClr val="bg1"/>
          </a:solidFill>
          <a:ln>
            <a:solidFill>
              <a:schemeClr val="bg1"/>
            </a:solidFill>
          </a:ln>
        </p:spPr>
        <p:txBody>
          <a:bodyPr anchor="ctr">
            <a:normAutofit/>
          </a:bodyPr>
          <a:lstStyle/>
          <a:p>
            <a:pPr algn="ctr"/>
            <a:r>
              <a:rPr lang="es-ES_tradnl" sz="2800" b="1" dirty="0">
                <a:solidFill>
                  <a:srgbClr val="FF9900"/>
                </a:solidFill>
              </a:rPr>
              <a:t>CONTRATO DE CONCESSÃO DE </a:t>
            </a:r>
            <a:r>
              <a:rPr lang="es-ES_tradnl" sz="2800" b="1" dirty="0" smtClean="0">
                <a:solidFill>
                  <a:srgbClr val="FF9900"/>
                </a:solidFill>
              </a:rPr>
              <a:t>APOIO </a:t>
            </a:r>
            <a:r>
              <a:rPr lang="es-ES_tradnl" sz="2800" b="1" dirty="0">
                <a:solidFill>
                  <a:srgbClr val="FF9900"/>
                </a:solidFill>
              </a:rPr>
              <a:t>FEDER</a:t>
            </a:r>
            <a:endParaRPr lang="es-ES" sz="2800" b="1" dirty="0">
              <a:solidFill>
                <a:srgbClr val="FF9900"/>
              </a:solidFill>
            </a:endParaRPr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 flipH="1" flipV="1">
            <a:off x="246774" y="6104239"/>
            <a:ext cx="2953627" cy="718521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475" y="30150"/>
            <a:ext cx="2554224" cy="697992"/>
          </a:xfrm>
          <a:prstGeom prst="rect">
            <a:avLst/>
          </a:prstGeom>
        </p:spPr>
      </p:pic>
      <p:sp>
        <p:nvSpPr>
          <p:cNvPr id="16" name="Título 1"/>
          <p:cNvSpPr>
            <a:spLocks noGrp="1"/>
          </p:cNvSpPr>
          <p:nvPr>
            <p:ph type="title"/>
          </p:nvPr>
        </p:nvSpPr>
        <p:spPr>
          <a:xfrm>
            <a:off x="170121" y="1143000"/>
            <a:ext cx="3030279" cy="2377440"/>
          </a:xfrm>
        </p:spPr>
        <p:txBody>
          <a:bodyPr anchor="ctr">
            <a:normAutofit/>
          </a:bodyPr>
          <a:lstStyle/>
          <a:p>
            <a:pPr algn="ctr"/>
            <a:r>
              <a:rPr lang="es-ES_tradn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INFORMAÇÃO BÁSICA PARA A IMPLEMENTAÇÃO DOS </a:t>
            </a:r>
            <a:r>
              <a:rPr lang="es-ES_tradnl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PROJETOS</a:t>
            </a:r>
            <a:endParaRPr lang="es-ES" sz="2800" dirty="0"/>
          </a:p>
        </p:txBody>
      </p:sp>
      <p:sp>
        <p:nvSpPr>
          <p:cNvPr id="19" name="Text Box 5"/>
          <p:cNvSpPr txBox="1">
            <a:spLocks noChangeArrowheads="1"/>
          </p:cNvSpPr>
          <p:nvPr/>
        </p:nvSpPr>
        <p:spPr bwMode="auto">
          <a:xfrm>
            <a:off x="2718486" y="1669182"/>
            <a:ext cx="8382435" cy="42473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450850" indent="-450850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984250" indent="-87313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2225675" indent="-342900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2747963" indent="-342900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3270250" indent="-342900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372745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418465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464185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509905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896937" lvl="1" indent="0" algn="just">
              <a:lnSpc>
                <a:spcPct val="100000"/>
              </a:lnSpc>
              <a:spcBef>
                <a:spcPct val="50000"/>
              </a:spcBef>
            </a:pPr>
            <a:r>
              <a:rPr lang="es-ES" altLang="es-ES" dirty="0" smtClean="0">
                <a:solidFill>
                  <a:srgbClr val="000099"/>
                </a:solidFill>
                <a:latin typeface="+mn-lt"/>
              </a:rPr>
              <a:t>Obrigações do Beneficiário Principal:</a:t>
            </a:r>
          </a:p>
          <a:p>
            <a:pPr lvl="1" algn="just">
              <a:lnSpc>
                <a:spcPct val="100000"/>
              </a:lnSpc>
              <a:spcBef>
                <a:spcPct val="50000"/>
              </a:spcBef>
              <a:buFont typeface="Wingdings" panose="05000000000000000000" pitchFamily="2" charset="2"/>
              <a:buChar char="ü"/>
            </a:pPr>
            <a:r>
              <a:rPr lang="es-ES" altLang="es-ES" dirty="0" smtClean="0">
                <a:solidFill>
                  <a:srgbClr val="000099"/>
                </a:solidFill>
                <a:latin typeface="+mn-lt"/>
              </a:rPr>
              <a:t>É Responsável por garantir a execução de toda a operação.</a:t>
            </a:r>
            <a:endParaRPr lang="es-ES" altLang="es-ES" dirty="0">
              <a:solidFill>
                <a:srgbClr val="000099"/>
              </a:solidFill>
              <a:latin typeface="+mn-lt"/>
            </a:endParaRPr>
          </a:p>
          <a:p>
            <a:pPr lvl="1" algn="just">
              <a:lnSpc>
                <a:spcPct val="100000"/>
              </a:lnSpc>
              <a:spcBef>
                <a:spcPct val="50000"/>
              </a:spcBef>
              <a:buFont typeface="Wingdings" panose="05000000000000000000" pitchFamily="2" charset="2"/>
              <a:buChar char="ü"/>
            </a:pPr>
            <a:r>
              <a:rPr lang="es-ES" altLang="es-ES" dirty="0">
                <a:solidFill>
                  <a:srgbClr val="000099"/>
                </a:solidFill>
                <a:latin typeface="+mn-lt"/>
              </a:rPr>
              <a:t> </a:t>
            </a:r>
            <a:r>
              <a:rPr lang="es-ES" altLang="es-ES" dirty="0" smtClean="0">
                <a:solidFill>
                  <a:srgbClr val="000099"/>
                </a:solidFill>
                <a:latin typeface="+mn-lt"/>
              </a:rPr>
              <a:t>Deve assegurar que a despesa declarada pelos beneficiários participantes no  projeto</a:t>
            </a:r>
            <a:r>
              <a:rPr lang="es-ES" altLang="es-ES" dirty="0">
                <a:solidFill>
                  <a:srgbClr val="000099"/>
                </a:solidFill>
                <a:latin typeface="+mn-lt"/>
              </a:rPr>
              <a:t> </a:t>
            </a:r>
            <a:r>
              <a:rPr lang="es-ES" altLang="es-ES" dirty="0" smtClean="0">
                <a:solidFill>
                  <a:srgbClr val="000099"/>
                </a:solidFill>
                <a:latin typeface="+mn-lt"/>
              </a:rPr>
              <a:t>foi efetuada com o objetivo de executar as atividades previstas.</a:t>
            </a:r>
            <a:endParaRPr lang="es-ES" altLang="es-ES" dirty="0">
              <a:solidFill>
                <a:srgbClr val="000099"/>
              </a:solidFill>
              <a:latin typeface="+mn-lt"/>
            </a:endParaRPr>
          </a:p>
          <a:p>
            <a:pPr lvl="1" algn="just">
              <a:lnSpc>
                <a:spcPct val="100000"/>
              </a:lnSpc>
              <a:spcBef>
                <a:spcPct val="50000"/>
              </a:spcBef>
              <a:buFont typeface="Wingdings" panose="05000000000000000000" pitchFamily="2" charset="2"/>
              <a:buChar char="ü"/>
            </a:pPr>
            <a:r>
              <a:rPr lang="es-ES" altLang="es-ES" dirty="0" smtClean="0">
                <a:solidFill>
                  <a:srgbClr val="000099"/>
                </a:solidFill>
                <a:latin typeface="+mn-lt"/>
              </a:rPr>
              <a:t>Deve </a:t>
            </a:r>
            <a:r>
              <a:rPr lang="es-ES" altLang="es-ES" dirty="0">
                <a:solidFill>
                  <a:srgbClr val="000099"/>
                </a:solidFill>
                <a:latin typeface="+mn-lt"/>
              </a:rPr>
              <a:t>c</a:t>
            </a:r>
            <a:r>
              <a:rPr lang="es-ES" altLang="es-ES" dirty="0" smtClean="0">
                <a:solidFill>
                  <a:srgbClr val="000099"/>
                </a:solidFill>
                <a:latin typeface="+mn-lt"/>
              </a:rPr>
              <a:t>omprovar </a:t>
            </a:r>
            <a:r>
              <a:rPr lang="es-ES" altLang="es-ES" dirty="0">
                <a:solidFill>
                  <a:srgbClr val="000099"/>
                </a:solidFill>
                <a:latin typeface="+mn-lt"/>
              </a:rPr>
              <a:t>que </a:t>
            </a:r>
            <a:r>
              <a:rPr lang="es-ES" altLang="es-ES" dirty="0" smtClean="0">
                <a:solidFill>
                  <a:srgbClr val="000099"/>
                </a:solidFill>
                <a:latin typeface="+mn-lt"/>
              </a:rPr>
              <a:t>a despesa declarada pelos beneficiários </a:t>
            </a:r>
            <a:r>
              <a:rPr lang="es-ES" altLang="es-ES" dirty="0">
                <a:solidFill>
                  <a:srgbClr val="000099"/>
                </a:solidFill>
                <a:latin typeface="+mn-lt"/>
              </a:rPr>
              <a:t>participantes </a:t>
            </a:r>
            <a:r>
              <a:rPr lang="es-ES" altLang="es-ES" dirty="0" smtClean="0">
                <a:solidFill>
                  <a:srgbClr val="000099"/>
                </a:solidFill>
                <a:latin typeface="+mn-lt"/>
              </a:rPr>
              <a:t>no  projeto foi validada pelos  Correspondentes Regionais da sua região.</a:t>
            </a:r>
            <a:endParaRPr lang="es-ES" altLang="es-ES" dirty="0">
              <a:solidFill>
                <a:srgbClr val="000099"/>
              </a:solidFill>
              <a:latin typeface="+mn-lt"/>
            </a:endParaRPr>
          </a:p>
          <a:p>
            <a:pPr marL="896937" lvl="1" indent="0" algn="just">
              <a:lnSpc>
                <a:spcPct val="100000"/>
              </a:lnSpc>
              <a:spcBef>
                <a:spcPct val="50000"/>
              </a:spcBef>
            </a:pPr>
            <a:r>
              <a:rPr lang="es-ES" altLang="es-ES" dirty="0" smtClean="0">
                <a:solidFill>
                  <a:srgbClr val="000099"/>
                </a:solidFill>
                <a:latin typeface="+mn-lt"/>
              </a:rPr>
              <a:t>» Cada beneficiário </a:t>
            </a:r>
            <a:r>
              <a:rPr lang="es-ES" altLang="es-ES" dirty="0">
                <a:solidFill>
                  <a:srgbClr val="000099"/>
                </a:solidFill>
                <a:latin typeface="+mn-lt"/>
              </a:rPr>
              <a:t>participante </a:t>
            </a:r>
            <a:r>
              <a:rPr lang="es-ES" altLang="es-ES" dirty="0" smtClean="0">
                <a:solidFill>
                  <a:srgbClr val="000099"/>
                </a:solidFill>
                <a:latin typeface="+mn-lt"/>
              </a:rPr>
              <a:t>na operação assumirá a responsabilidade em </a:t>
            </a:r>
            <a:r>
              <a:rPr lang="es-ES" altLang="es-ES" dirty="0">
                <a:solidFill>
                  <a:srgbClr val="000099"/>
                </a:solidFill>
                <a:latin typeface="+mn-lt"/>
              </a:rPr>
              <a:t>caso de </a:t>
            </a:r>
            <a:r>
              <a:rPr lang="es-ES" altLang="es-ES" dirty="0" smtClean="0">
                <a:solidFill>
                  <a:srgbClr val="000099"/>
                </a:solidFill>
                <a:latin typeface="+mn-lt"/>
              </a:rPr>
              <a:t>qualquer irregularidade nas despesas que declarou. </a:t>
            </a:r>
            <a:endParaRPr lang="es-ES" altLang="es-ES" dirty="0">
              <a:solidFill>
                <a:srgbClr val="000099"/>
              </a:solidFill>
              <a:latin typeface="+mn-lt"/>
            </a:endParaRPr>
          </a:p>
          <a:p>
            <a:pPr marL="896937" lvl="1" indent="0" algn="just">
              <a:lnSpc>
                <a:spcPct val="100000"/>
              </a:lnSpc>
              <a:spcBef>
                <a:spcPct val="50000"/>
              </a:spcBef>
            </a:pPr>
            <a:r>
              <a:rPr lang="es-ES" altLang="es-ES" dirty="0" smtClean="0">
                <a:solidFill>
                  <a:srgbClr val="000099"/>
                </a:solidFill>
                <a:latin typeface="+mn-lt"/>
              </a:rPr>
              <a:t>» Os conflitos </a:t>
            </a:r>
            <a:r>
              <a:rPr lang="es-ES" altLang="es-ES" dirty="0">
                <a:solidFill>
                  <a:srgbClr val="000099"/>
                </a:solidFill>
                <a:latin typeface="+mn-lt"/>
              </a:rPr>
              <a:t>que </a:t>
            </a:r>
            <a:r>
              <a:rPr lang="es-ES" altLang="es-ES" dirty="0" smtClean="0">
                <a:solidFill>
                  <a:srgbClr val="000099"/>
                </a:solidFill>
                <a:latin typeface="+mn-lt"/>
              </a:rPr>
              <a:t>surgirem entre os </a:t>
            </a:r>
            <a:r>
              <a:rPr lang="es-ES" altLang="es-ES" dirty="0" err="1" smtClean="0">
                <a:solidFill>
                  <a:srgbClr val="000099"/>
                </a:solidFill>
                <a:latin typeface="+mn-lt"/>
              </a:rPr>
              <a:t>parceiros</a:t>
            </a:r>
            <a:r>
              <a:rPr lang="es-ES" altLang="es-ES" dirty="0" smtClean="0">
                <a:solidFill>
                  <a:srgbClr val="000099"/>
                </a:solidFill>
                <a:latin typeface="+mn-lt"/>
              </a:rPr>
              <a:t> do projeto devem solucionar-se </a:t>
            </a:r>
            <a:r>
              <a:rPr lang="es-ES" altLang="es-ES" dirty="0">
                <a:solidFill>
                  <a:srgbClr val="000099"/>
                </a:solidFill>
                <a:latin typeface="+mn-lt"/>
              </a:rPr>
              <a:t>internamente (</a:t>
            </a:r>
            <a:r>
              <a:rPr lang="es-ES" altLang="es-ES" dirty="0" smtClean="0">
                <a:solidFill>
                  <a:srgbClr val="000099"/>
                </a:solidFill>
                <a:latin typeface="+mn-lt"/>
              </a:rPr>
              <a:t>Acordo </a:t>
            </a:r>
            <a:r>
              <a:rPr lang="es-ES" altLang="es-ES" dirty="0">
                <a:solidFill>
                  <a:srgbClr val="000099"/>
                </a:solidFill>
                <a:latin typeface="+mn-lt"/>
              </a:rPr>
              <a:t>de </a:t>
            </a:r>
            <a:r>
              <a:rPr lang="es-ES" altLang="es-ES" dirty="0" smtClean="0">
                <a:solidFill>
                  <a:srgbClr val="000099"/>
                </a:solidFill>
                <a:latin typeface="+mn-lt"/>
              </a:rPr>
              <a:t>CooperaçãoTransnacional</a:t>
            </a:r>
            <a:r>
              <a:rPr lang="es-ES" altLang="es-ES" dirty="0">
                <a:solidFill>
                  <a:srgbClr val="000099"/>
                </a:solidFill>
                <a:latin typeface="+mn-lt"/>
              </a:rPr>
              <a:t>).</a:t>
            </a:r>
          </a:p>
          <a:p>
            <a:pPr marL="896937" lvl="1" indent="0" algn="just">
              <a:lnSpc>
                <a:spcPct val="100000"/>
              </a:lnSpc>
              <a:spcBef>
                <a:spcPct val="50000"/>
              </a:spcBef>
            </a:pPr>
            <a:r>
              <a:rPr lang="es-ES" altLang="es-ES" dirty="0" smtClean="0">
                <a:solidFill>
                  <a:srgbClr val="000099"/>
                </a:solidFill>
                <a:latin typeface="+mn-lt"/>
              </a:rPr>
              <a:t>» No caso dos conflitos persistirem e ficar em causa a boa implementação do projeto, poder-se-á justificar  a rescisão do contrato.</a:t>
            </a:r>
            <a:endParaRPr lang="es-ES" altLang="es-ES" dirty="0">
              <a:solidFill>
                <a:srgbClr val="000099"/>
              </a:solidFill>
              <a:latin typeface="+mn-lt"/>
            </a:endParaRPr>
          </a:p>
        </p:txBody>
      </p:sp>
      <p:sp>
        <p:nvSpPr>
          <p:cNvPr id="9" name="AutoShape 12"/>
          <p:cNvSpPr>
            <a:spLocks noChangeArrowheads="1"/>
          </p:cNvSpPr>
          <p:nvPr/>
        </p:nvSpPr>
        <p:spPr bwMode="auto">
          <a:xfrm>
            <a:off x="3709945" y="761365"/>
            <a:ext cx="7831266" cy="684212"/>
          </a:xfrm>
          <a:prstGeom prst="bevel">
            <a:avLst>
              <a:gd name="adj" fmla="val 12500"/>
            </a:avLst>
          </a:prstGeom>
          <a:solidFill>
            <a:srgbClr val="DDDDD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tIns="90000" bIns="90000" anchor="ctr"/>
          <a:lstStyle>
            <a:lvl1pPr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0" hangingPunct="0">
              <a:spcBef>
                <a:spcPct val="50000"/>
              </a:spcBef>
            </a:pPr>
            <a:r>
              <a:rPr lang="es-ES_tradnl" altLang="es-ES" sz="1600" b="1" dirty="0" smtClean="0">
                <a:solidFill>
                  <a:srgbClr val="000099"/>
                </a:solidFill>
                <a:latin typeface="+mj-lt"/>
                <a:cs typeface="Arial" panose="020B0604020202020204" pitchFamily="34" charset="0"/>
              </a:rPr>
              <a:t>1. CONTRATO DE CONCESSÃO DE APOIO FEDER</a:t>
            </a:r>
            <a:endParaRPr lang="es-ES_tradnl" altLang="es-ES" sz="1600" b="1" dirty="0">
              <a:solidFill>
                <a:srgbClr val="000099"/>
              </a:solidFill>
              <a:latin typeface="+mj-lt"/>
              <a:cs typeface="Arial" panose="020B0604020202020204" pitchFamily="34" charset="0"/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363203" y="1423725"/>
            <a:ext cx="1136821" cy="989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15590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solidFill>
            <a:schemeClr val="bg1"/>
          </a:solidFill>
          <a:ln>
            <a:solidFill>
              <a:schemeClr val="bg1"/>
            </a:solidFill>
          </a:ln>
        </p:spPr>
        <p:txBody>
          <a:bodyPr anchor="ctr">
            <a:normAutofit/>
          </a:bodyPr>
          <a:lstStyle/>
          <a:p>
            <a:pPr algn="ctr"/>
            <a:r>
              <a:rPr lang="es-ES_tradnl" sz="2800" b="1" dirty="0" smtClean="0">
                <a:solidFill>
                  <a:srgbClr val="FF9900"/>
                </a:solidFill>
              </a:rPr>
              <a:t>DECLARAÇÃO ANTIFRAUDE E CÓDIGO DE ÉTICA </a:t>
            </a:r>
            <a:endParaRPr lang="es-ES" sz="2800" b="1" dirty="0">
              <a:solidFill>
                <a:srgbClr val="FF9900"/>
              </a:solidFill>
            </a:endParaRPr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 flipH="1" flipV="1">
            <a:off x="246774" y="6104239"/>
            <a:ext cx="2953627" cy="718521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475" y="30150"/>
            <a:ext cx="2554224" cy="697992"/>
          </a:xfrm>
          <a:prstGeom prst="rect">
            <a:avLst/>
          </a:prstGeom>
        </p:spPr>
      </p:pic>
      <p:sp>
        <p:nvSpPr>
          <p:cNvPr id="14" name="Título 1"/>
          <p:cNvSpPr>
            <a:spLocks noGrp="1"/>
          </p:cNvSpPr>
          <p:nvPr>
            <p:ph type="title"/>
          </p:nvPr>
        </p:nvSpPr>
        <p:spPr>
          <a:xfrm>
            <a:off x="246775" y="1143000"/>
            <a:ext cx="2953626" cy="2377440"/>
          </a:xfrm>
        </p:spPr>
        <p:txBody>
          <a:bodyPr anchor="ctr">
            <a:normAutofit/>
          </a:bodyPr>
          <a:lstStyle/>
          <a:p>
            <a:pPr algn="ctr"/>
            <a:r>
              <a:rPr lang="es-ES_tradn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INFORMAÇÃO BÁSICA PARA A IMPLEMENTAÇÃO DOS </a:t>
            </a:r>
            <a:r>
              <a:rPr lang="es-ES_tradnl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PROJETOS</a:t>
            </a:r>
            <a:endParaRPr lang="es-ES" sz="2800" dirty="0"/>
          </a:p>
        </p:txBody>
      </p:sp>
      <p:sp>
        <p:nvSpPr>
          <p:cNvPr id="15" name="AutoShape 12"/>
          <p:cNvSpPr>
            <a:spLocks noChangeArrowheads="1"/>
          </p:cNvSpPr>
          <p:nvPr/>
        </p:nvSpPr>
        <p:spPr bwMode="auto">
          <a:xfrm>
            <a:off x="3672871" y="773714"/>
            <a:ext cx="7831266" cy="684212"/>
          </a:xfrm>
          <a:prstGeom prst="bevel">
            <a:avLst>
              <a:gd name="adj" fmla="val 12500"/>
            </a:avLst>
          </a:prstGeom>
          <a:solidFill>
            <a:srgbClr val="DDDDD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tIns="90000" bIns="90000" anchor="ctr"/>
          <a:lstStyle>
            <a:lvl1pPr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0" hangingPunct="0">
              <a:spcBef>
                <a:spcPct val="50000"/>
              </a:spcBef>
            </a:pPr>
            <a:r>
              <a:rPr lang="es-ES_tradnl" altLang="es-ES" sz="1600" b="1" dirty="0">
                <a:solidFill>
                  <a:srgbClr val="000099"/>
                </a:solidFill>
                <a:latin typeface="+mj-lt"/>
                <a:cs typeface="Arial" panose="020B0604020202020204" pitchFamily="34" charset="0"/>
              </a:rPr>
              <a:t>2</a:t>
            </a:r>
            <a:r>
              <a:rPr lang="es-ES_tradnl" altLang="es-ES" sz="1600" b="1" dirty="0" smtClean="0">
                <a:solidFill>
                  <a:srgbClr val="000099"/>
                </a:solidFill>
                <a:latin typeface="+mj-lt"/>
                <a:cs typeface="Arial" panose="020B0604020202020204" pitchFamily="34" charset="0"/>
              </a:rPr>
              <a:t>. DECLARAÇÃO ANTIFRAUDE E CÓDIGO DE ÉTICA E DE CONDUTA</a:t>
            </a:r>
            <a:endParaRPr lang="es-ES_tradnl" altLang="es-ES" sz="1600" b="1" dirty="0">
              <a:solidFill>
                <a:srgbClr val="000099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16" name="Text Box 5"/>
          <p:cNvSpPr txBox="1">
            <a:spLocks noChangeArrowheads="1"/>
          </p:cNvSpPr>
          <p:nvPr/>
        </p:nvSpPr>
        <p:spPr bwMode="auto">
          <a:xfrm>
            <a:off x="3000699" y="1636224"/>
            <a:ext cx="8643921" cy="50321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450850" indent="-450850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984250" indent="-87313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2225675" indent="-342900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2747963" indent="-342900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3270250" indent="-342900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372745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418465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464185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509905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896937" lvl="1" indent="0" algn="just">
              <a:lnSpc>
                <a:spcPct val="100000"/>
              </a:lnSpc>
              <a:spcBef>
                <a:spcPct val="50000"/>
              </a:spcBef>
            </a:pPr>
            <a:r>
              <a:rPr lang="es-ES" altLang="es-ES" sz="2000" dirty="0" smtClean="0">
                <a:solidFill>
                  <a:srgbClr val="000099"/>
                </a:solidFill>
                <a:latin typeface="+mn-lt"/>
              </a:rPr>
              <a:t>2.1. DECLARAÇÃO ANTIFRAUDE DA AUTORIDAD DE GESTÃO.</a:t>
            </a:r>
          </a:p>
          <a:p>
            <a:pPr marL="1182687" lvl="1" indent="-285750" algn="just">
              <a:lnSpc>
                <a:spcPct val="100000"/>
              </a:lnSpc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s-ES_tradnl" altLang="es-ES" sz="2000" dirty="0" smtClean="0">
                <a:solidFill>
                  <a:srgbClr val="000099"/>
                </a:solidFill>
                <a:latin typeface="+mn-lt"/>
              </a:rPr>
              <a:t>Importância do compromisso da Autoridade de Gestão e de todos os outros organismos implicados no Programa na luta contra </a:t>
            </a:r>
            <a:r>
              <a:rPr lang="es-ES_tradnl" altLang="es-ES" sz="2000" dirty="0">
                <a:solidFill>
                  <a:srgbClr val="000099"/>
                </a:solidFill>
                <a:latin typeface="+mn-lt"/>
              </a:rPr>
              <a:t>a</a:t>
            </a:r>
            <a:r>
              <a:rPr lang="es-ES_tradnl" altLang="es-ES" sz="2000" dirty="0" smtClean="0">
                <a:solidFill>
                  <a:srgbClr val="000099"/>
                </a:solidFill>
                <a:latin typeface="+mn-lt"/>
              </a:rPr>
              <a:t> fraude.</a:t>
            </a:r>
          </a:p>
          <a:p>
            <a:pPr marL="1182687" lvl="1" indent="-285750" algn="just">
              <a:lnSpc>
                <a:spcPct val="100000"/>
              </a:lnSpc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s-ES_tradnl" altLang="es-ES" sz="2000" dirty="0" smtClean="0">
                <a:solidFill>
                  <a:srgbClr val="000099"/>
                </a:solidFill>
                <a:latin typeface="+mn-lt"/>
              </a:rPr>
              <a:t>Estabelece obrigações dos orgãos de gestão e controlo na investigação e transmissão de informação de suspeitas de fraude </a:t>
            </a:r>
            <a:r>
              <a:rPr lang="es-ES_tradnl" altLang="es-ES" sz="2000" dirty="0" err="1" smtClean="0">
                <a:solidFill>
                  <a:srgbClr val="000099"/>
                </a:solidFill>
                <a:latin typeface="+mn-lt"/>
              </a:rPr>
              <a:t>aos</a:t>
            </a:r>
            <a:r>
              <a:rPr lang="es-ES_tradnl" altLang="es-ES" sz="2000" dirty="0" smtClean="0">
                <a:solidFill>
                  <a:srgbClr val="000099"/>
                </a:solidFill>
                <a:latin typeface="+mn-lt"/>
              </a:rPr>
              <a:t> serviços nacionais  responsáveis da luta antifraude.</a:t>
            </a:r>
          </a:p>
          <a:p>
            <a:pPr marL="1182687" lvl="1" indent="-285750" algn="just">
              <a:lnSpc>
                <a:spcPct val="100000"/>
              </a:lnSpc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s-ES_tradnl" altLang="es-ES" sz="2000" dirty="0" smtClean="0">
                <a:solidFill>
                  <a:srgbClr val="000099"/>
                </a:solidFill>
                <a:latin typeface="+mn-lt"/>
              </a:rPr>
              <a:t>Avaliação do risco de fraude no âmbito do Programa por parte do Grupo de Auto-avaliação do Risco e estabelecimento de medidas preventivas.</a:t>
            </a:r>
          </a:p>
          <a:p>
            <a:pPr marL="1182687" lvl="1" indent="-285750" algn="just">
              <a:lnSpc>
                <a:spcPct val="100000"/>
              </a:lnSpc>
              <a:spcBef>
                <a:spcPct val="50000"/>
              </a:spcBef>
              <a:buFont typeface="Arial" panose="020B0604020202020204" pitchFamily="34" charset="0"/>
              <a:buChar char="•"/>
            </a:pPr>
            <a:endParaRPr lang="es-ES_tradnl" altLang="es-ES" sz="2000" dirty="0">
              <a:solidFill>
                <a:srgbClr val="000099"/>
              </a:solidFill>
              <a:latin typeface="+mn-lt"/>
            </a:endParaRPr>
          </a:p>
          <a:p>
            <a:pPr marL="896937" lvl="1" indent="0" algn="just">
              <a:lnSpc>
                <a:spcPct val="100000"/>
              </a:lnSpc>
              <a:spcBef>
                <a:spcPct val="50000"/>
              </a:spcBef>
            </a:pPr>
            <a:endParaRPr lang="es-ES_tradnl" altLang="es-ES" dirty="0">
              <a:solidFill>
                <a:srgbClr val="000099"/>
              </a:solidFill>
              <a:latin typeface="+mn-lt"/>
            </a:endParaRPr>
          </a:p>
          <a:p>
            <a:pPr marL="896937" lvl="1" indent="0" algn="just">
              <a:lnSpc>
                <a:spcPct val="100000"/>
              </a:lnSpc>
              <a:spcBef>
                <a:spcPct val="50000"/>
              </a:spcBef>
            </a:pPr>
            <a:endParaRPr lang="es-ES_tradnl" altLang="es-ES" dirty="0" smtClean="0">
              <a:solidFill>
                <a:srgbClr val="000099"/>
              </a:solidFill>
              <a:latin typeface="+mn-lt"/>
            </a:endParaRPr>
          </a:p>
          <a:p>
            <a:pPr algn="just">
              <a:lnSpc>
                <a:spcPct val="100000"/>
              </a:lnSpc>
              <a:spcBef>
                <a:spcPct val="50000"/>
              </a:spcBef>
              <a:buFont typeface="Wingdings" panose="05000000000000000000" pitchFamily="2" charset="2"/>
              <a:buNone/>
            </a:pPr>
            <a:endParaRPr lang="es-ES" altLang="es-ES" dirty="0">
              <a:solidFill>
                <a:srgbClr val="000099"/>
              </a:solidFill>
              <a:latin typeface="+mn-lt"/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64631" y="4889040"/>
            <a:ext cx="3451655" cy="17177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66643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/>
          <p:cNvSpPr/>
          <p:nvPr/>
        </p:nvSpPr>
        <p:spPr>
          <a:xfrm>
            <a:off x="3558746" y="1574620"/>
            <a:ext cx="7677664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96937" lvl="1" indent="0" algn="just">
              <a:lnSpc>
                <a:spcPct val="100000"/>
              </a:lnSpc>
              <a:spcBef>
                <a:spcPct val="50000"/>
              </a:spcBef>
            </a:pPr>
            <a:r>
              <a:rPr lang="es-ES_tradnl" altLang="es-ES" sz="2400" dirty="0">
                <a:solidFill>
                  <a:srgbClr val="000099"/>
                </a:solidFill>
              </a:rPr>
              <a:t>2.2. </a:t>
            </a:r>
            <a:r>
              <a:rPr lang="es-ES_tradnl" altLang="es-ES" sz="2400" dirty="0" smtClean="0">
                <a:solidFill>
                  <a:srgbClr val="000099"/>
                </a:solidFill>
              </a:rPr>
              <a:t>CÓDIGO DE ÉTICA E </a:t>
            </a:r>
            <a:r>
              <a:rPr lang="es-ES_tradnl" altLang="es-ES" sz="2400" dirty="0">
                <a:solidFill>
                  <a:srgbClr val="000099"/>
                </a:solidFill>
              </a:rPr>
              <a:t>DE </a:t>
            </a:r>
            <a:r>
              <a:rPr lang="es-ES_tradnl" altLang="es-ES" sz="2400" dirty="0" smtClean="0">
                <a:solidFill>
                  <a:srgbClr val="000099"/>
                </a:solidFill>
              </a:rPr>
              <a:t>CONDUTA DO </a:t>
            </a:r>
            <a:r>
              <a:rPr lang="es-ES_tradnl" altLang="es-ES" sz="2400" dirty="0">
                <a:solidFill>
                  <a:srgbClr val="000099"/>
                </a:solidFill>
              </a:rPr>
              <a:t>PROGRAMA.</a:t>
            </a:r>
          </a:p>
          <a:p>
            <a:pPr marL="1182687" lvl="1" indent="-285750" algn="just">
              <a:lnSpc>
                <a:spcPct val="100000"/>
              </a:lnSpc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s-ES" sz="2400" dirty="0" smtClean="0">
                <a:solidFill>
                  <a:srgbClr val="000099"/>
                </a:solidFill>
              </a:rPr>
              <a:t>Princípios </a:t>
            </a:r>
            <a:r>
              <a:rPr lang="es-ES" sz="2400" dirty="0">
                <a:solidFill>
                  <a:srgbClr val="000099"/>
                </a:solidFill>
              </a:rPr>
              <a:t>éticos </a:t>
            </a:r>
            <a:r>
              <a:rPr lang="es-ES" sz="2400" dirty="0" smtClean="0">
                <a:solidFill>
                  <a:srgbClr val="000099"/>
                </a:solidFill>
              </a:rPr>
              <a:t>e </a:t>
            </a:r>
            <a:r>
              <a:rPr lang="es-ES" sz="2400" dirty="0">
                <a:solidFill>
                  <a:srgbClr val="000099"/>
                </a:solidFill>
              </a:rPr>
              <a:t>de </a:t>
            </a:r>
            <a:r>
              <a:rPr lang="es-ES" sz="2400" dirty="0" smtClean="0">
                <a:solidFill>
                  <a:srgbClr val="000099"/>
                </a:solidFill>
              </a:rPr>
              <a:t>conduta dos funcionários  </a:t>
            </a:r>
            <a:r>
              <a:rPr lang="es-ES" sz="2400" dirty="0">
                <a:solidFill>
                  <a:srgbClr val="000099"/>
                </a:solidFill>
              </a:rPr>
              <a:t>públicos que </a:t>
            </a:r>
            <a:r>
              <a:rPr lang="es-ES" sz="2400" dirty="0" smtClean="0">
                <a:solidFill>
                  <a:srgbClr val="000099"/>
                </a:solidFill>
              </a:rPr>
              <a:t>trabalham nos </a:t>
            </a:r>
            <a:r>
              <a:rPr lang="es-ES" sz="2400" dirty="0">
                <a:solidFill>
                  <a:srgbClr val="000099"/>
                </a:solidFill>
              </a:rPr>
              <a:t>o</a:t>
            </a:r>
            <a:r>
              <a:rPr lang="es-ES" sz="2400" dirty="0" smtClean="0">
                <a:solidFill>
                  <a:srgbClr val="000099"/>
                </a:solidFill>
              </a:rPr>
              <a:t>rgãos </a:t>
            </a:r>
            <a:r>
              <a:rPr lang="es-ES" sz="2400" dirty="0">
                <a:solidFill>
                  <a:srgbClr val="000099"/>
                </a:solidFill>
              </a:rPr>
              <a:t>de </a:t>
            </a:r>
            <a:r>
              <a:rPr lang="es-ES" sz="2400" dirty="0" smtClean="0">
                <a:solidFill>
                  <a:srgbClr val="000099"/>
                </a:solidFill>
              </a:rPr>
              <a:t>gestão, controlo, certificação e pagamento do Programa</a:t>
            </a:r>
            <a:r>
              <a:rPr lang="es-ES" sz="2400" dirty="0">
                <a:solidFill>
                  <a:srgbClr val="000099"/>
                </a:solidFill>
              </a:rPr>
              <a:t>.</a:t>
            </a:r>
          </a:p>
          <a:p>
            <a:pPr marL="1182687" lvl="1" indent="-285750" algn="just">
              <a:lnSpc>
                <a:spcPct val="100000"/>
              </a:lnSpc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s-ES_tradnl" altLang="es-ES" sz="2400" dirty="0" smtClean="0">
                <a:solidFill>
                  <a:srgbClr val="000099"/>
                </a:solidFill>
              </a:rPr>
              <a:t>Princípios </a:t>
            </a:r>
            <a:r>
              <a:rPr lang="es-ES_tradnl" altLang="es-ES" sz="2400" dirty="0">
                <a:solidFill>
                  <a:srgbClr val="000099"/>
                </a:solidFill>
              </a:rPr>
              <a:t>éticos </a:t>
            </a:r>
            <a:r>
              <a:rPr lang="es-ES_tradnl" altLang="es-ES" sz="2400" dirty="0" smtClean="0">
                <a:solidFill>
                  <a:srgbClr val="000099"/>
                </a:solidFill>
              </a:rPr>
              <a:t>e </a:t>
            </a:r>
            <a:r>
              <a:rPr lang="es-ES_tradnl" altLang="es-ES" sz="2400" dirty="0">
                <a:solidFill>
                  <a:srgbClr val="000099"/>
                </a:solidFill>
              </a:rPr>
              <a:t>de </a:t>
            </a:r>
            <a:r>
              <a:rPr lang="es-ES_tradnl" altLang="es-ES" sz="2400" dirty="0" smtClean="0">
                <a:solidFill>
                  <a:srgbClr val="000099"/>
                </a:solidFill>
              </a:rPr>
              <a:t>conduta dos beneficiários do Programa</a:t>
            </a:r>
            <a:r>
              <a:rPr lang="es-ES_tradnl" altLang="es-ES" sz="2400" dirty="0">
                <a:solidFill>
                  <a:srgbClr val="000099"/>
                </a:solidFill>
              </a:rPr>
              <a:t>.</a:t>
            </a:r>
          </a:p>
        </p:txBody>
      </p:sp>
      <p:sp>
        <p:nvSpPr>
          <p:cNvPr id="6" name="AutoShape 12"/>
          <p:cNvSpPr>
            <a:spLocks noChangeArrowheads="1"/>
          </p:cNvSpPr>
          <p:nvPr/>
        </p:nvSpPr>
        <p:spPr bwMode="auto">
          <a:xfrm>
            <a:off x="3672871" y="773714"/>
            <a:ext cx="7831266" cy="684212"/>
          </a:xfrm>
          <a:prstGeom prst="bevel">
            <a:avLst>
              <a:gd name="adj" fmla="val 12500"/>
            </a:avLst>
          </a:prstGeom>
          <a:solidFill>
            <a:srgbClr val="DDDDD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tIns="90000" bIns="90000" anchor="ctr"/>
          <a:lstStyle>
            <a:lvl1pPr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0" hangingPunct="0">
              <a:spcBef>
                <a:spcPct val="50000"/>
              </a:spcBef>
            </a:pPr>
            <a:r>
              <a:rPr lang="es-ES_tradnl" altLang="es-ES" sz="1600" b="1" dirty="0">
                <a:solidFill>
                  <a:srgbClr val="000099"/>
                </a:solidFill>
                <a:latin typeface="+mj-lt"/>
                <a:cs typeface="Arial" panose="020B0604020202020204" pitchFamily="34" charset="0"/>
              </a:rPr>
              <a:t>2</a:t>
            </a:r>
            <a:r>
              <a:rPr lang="es-ES_tradnl" altLang="es-ES" sz="1600" b="1" dirty="0" smtClean="0">
                <a:solidFill>
                  <a:srgbClr val="000099"/>
                </a:solidFill>
                <a:latin typeface="+mj-lt"/>
                <a:cs typeface="Arial" panose="020B0604020202020204" pitchFamily="34" charset="0"/>
              </a:rPr>
              <a:t>. </a:t>
            </a:r>
            <a:r>
              <a:rPr lang="es-ES_tradnl" altLang="es-ES" sz="1600" b="1" dirty="0">
                <a:solidFill>
                  <a:srgbClr val="000099"/>
                </a:solidFill>
                <a:cs typeface="Arial" panose="020B0604020202020204" pitchFamily="34" charset="0"/>
              </a:rPr>
              <a:t>DECLARAÇÃO ANTIFRAUDE E CÓDIGO ÉTICO E DE CONDUTA</a:t>
            </a:r>
            <a:endParaRPr lang="es-ES_tradnl" altLang="es-ES" sz="1600" b="1" dirty="0">
              <a:solidFill>
                <a:srgbClr val="000099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7" name="Título 1"/>
          <p:cNvSpPr>
            <a:spLocks noGrp="1"/>
          </p:cNvSpPr>
          <p:nvPr>
            <p:ph type="title"/>
          </p:nvPr>
        </p:nvSpPr>
        <p:spPr>
          <a:xfrm>
            <a:off x="246775" y="1143000"/>
            <a:ext cx="2953626" cy="2377440"/>
          </a:xfrm>
        </p:spPr>
        <p:txBody>
          <a:bodyPr anchor="ctr">
            <a:normAutofit/>
          </a:bodyPr>
          <a:lstStyle/>
          <a:p>
            <a:pPr algn="ctr"/>
            <a:r>
              <a:rPr lang="es-ES_tradn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INFORMAÇÃO BÁSICA PARA A IMPLEMENTAÇÃO DOS PROJETOS</a:t>
            </a:r>
            <a:endParaRPr lang="es-ES" sz="2800" dirty="0"/>
          </a:p>
        </p:txBody>
      </p:sp>
      <p:sp>
        <p:nvSpPr>
          <p:cNvPr id="8" name="Marcador de texto 3"/>
          <p:cNvSpPr>
            <a:spLocks noGrp="1"/>
          </p:cNvSpPr>
          <p:nvPr>
            <p:ph type="body" sz="half" idx="2"/>
          </p:nvPr>
        </p:nvSpPr>
        <p:spPr>
          <a:solidFill>
            <a:schemeClr val="bg1"/>
          </a:solidFill>
          <a:ln>
            <a:solidFill>
              <a:schemeClr val="bg1"/>
            </a:solidFill>
          </a:ln>
        </p:spPr>
        <p:txBody>
          <a:bodyPr anchor="ctr">
            <a:normAutofit/>
          </a:bodyPr>
          <a:lstStyle/>
          <a:p>
            <a:pPr algn="ctr"/>
            <a:r>
              <a:rPr lang="es-ES_tradnl" sz="2800" b="1" dirty="0" smtClean="0">
                <a:solidFill>
                  <a:srgbClr val="FF9900"/>
                </a:solidFill>
              </a:rPr>
              <a:t>DECLARAÇÃO ANTIFRAUDE E CÓDIGO DE ÉTICA </a:t>
            </a:r>
            <a:endParaRPr lang="es-ES" sz="2800" b="1" dirty="0">
              <a:solidFill>
                <a:srgbClr val="FF9900"/>
              </a:solidFill>
            </a:endParaRPr>
          </a:p>
        </p:txBody>
      </p:sp>
      <p:sp>
        <p:nvSpPr>
          <p:cNvPr id="9" name="Rectángulo 8"/>
          <p:cNvSpPr/>
          <p:nvPr/>
        </p:nvSpPr>
        <p:spPr>
          <a:xfrm>
            <a:off x="3237164" y="4908382"/>
            <a:ext cx="782656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896937" lvl="1" indent="0" algn="just">
              <a:lnSpc>
                <a:spcPct val="100000"/>
              </a:lnSpc>
              <a:spcBef>
                <a:spcPct val="50000"/>
              </a:spcBef>
            </a:pPr>
            <a:r>
              <a:rPr lang="es-ES_tradnl" altLang="es-ES" sz="2400" dirty="0">
                <a:solidFill>
                  <a:srgbClr val="000099"/>
                </a:solidFill>
                <a:hlinkClick r:id="rId3"/>
              </a:rPr>
              <a:t>www.mac-interreg.org/</a:t>
            </a:r>
            <a:r>
              <a:rPr lang="es-ES_tradnl" altLang="es-ES" sz="2400" dirty="0">
                <a:solidFill>
                  <a:srgbClr val="000099"/>
                </a:solidFill>
              </a:rPr>
              <a:t> PROGRAMA MAC 2014-2020</a:t>
            </a:r>
            <a:endParaRPr lang="es-ES" altLang="es-ES" sz="2400" dirty="0">
              <a:solidFill>
                <a:srgbClr val="000099"/>
              </a:solidFill>
            </a:endParaRPr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475" y="30150"/>
            <a:ext cx="2554224" cy="697992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 flipH="1" flipV="1">
            <a:off x="246774" y="6104239"/>
            <a:ext cx="2953627" cy="7185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06045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74442" y="2240689"/>
            <a:ext cx="3002689" cy="3892763"/>
          </a:xfrm>
          <a:prstGeom prst="rect">
            <a:avLst/>
          </a:prstGeom>
        </p:spPr>
      </p:pic>
      <p:sp>
        <p:nvSpPr>
          <p:cNvPr id="6" name="Marcador de texto 3"/>
          <p:cNvSpPr txBox="1">
            <a:spLocks/>
          </p:cNvSpPr>
          <p:nvPr/>
        </p:nvSpPr>
        <p:spPr>
          <a:xfrm>
            <a:off x="408432" y="3646576"/>
            <a:ext cx="2834640" cy="232199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Clr>
                <a:schemeClr val="accent1"/>
              </a:buClr>
              <a:buFont typeface="Wingdings 2" pitchFamily="18" charset="2"/>
              <a:buNone/>
              <a:defRPr sz="14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12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1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9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9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9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9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9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9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_tradnl" sz="2400" b="1" dirty="0" smtClean="0">
                <a:solidFill>
                  <a:srgbClr val="FF9900"/>
                </a:solidFill>
              </a:rPr>
              <a:t>FUNCIONAMENTO DAS PARCERIAS</a:t>
            </a:r>
            <a:endParaRPr lang="es-ES" sz="2400" b="1" dirty="0">
              <a:solidFill>
                <a:srgbClr val="FF9900"/>
              </a:solidFill>
            </a:endParaRPr>
          </a:p>
        </p:txBody>
      </p:sp>
      <p:sp>
        <p:nvSpPr>
          <p:cNvPr id="7" name="Título 1"/>
          <p:cNvSpPr txBox="1">
            <a:spLocks/>
          </p:cNvSpPr>
          <p:nvPr/>
        </p:nvSpPr>
        <p:spPr>
          <a:xfrm>
            <a:off x="246774" y="1295400"/>
            <a:ext cx="2996298" cy="23774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0" kern="1200" spc="-60" baseline="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_tradn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INFORMAÇÃO BÁSICA PARA A IMPLEMENTAÇÃO DOS PROJETOS</a:t>
            </a:r>
            <a:endParaRPr lang="es-ES" sz="2800" dirty="0"/>
          </a:p>
        </p:txBody>
      </p:sp>
      <p:sp>
        <p:nvSpPr>
          <p:cNvPr id="8" name="AutoShape 12"/>
          <p:cNvSpPr>
            <a:spLocks noChangeArrowheads="1"/>
          </p:cNvSpPr>
          <p:nvPr/>
        </p:nvSpPr>
        <p:spPr bwMode="auto">
          <a:xfrm>
            <a:off x="3672871" y="740763"/>
            <a:ext cx="7831266" cy="684212"/>
          </a:xfrm>
          <a:prstGeom prst="bevel">
            <a:avLst>
              <a:gd name="adj" fmla="val 12500"/>
            </a:avLst>
          </a:prstGeom>
          <a:solidFill>
            <a:srgbClr val="DDDDD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tIns="90000" bIns="90000" anchor="ctr"/>
          <a:lstStyle>
            <a:lvl1pPr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0" hangingPunct="0">
              <a:spcBef>
                <a:spcPct val="50000"/>
              </a:spcBef>
            </a:pPr>
            <a:r>
              <a:rPr lang="es-ES_tradnl" altLang="es-ES" sz="1600" b="1" dirty="0">
                <a:solidFill>
                  <a:srgbClr val="000099"/>
                </a:solidFill>
                <a:latin typeface="+mj-lt"/>
                <a:cs typeface="Arial" panose="020B0604020202020204" pitchFamily="34" charset="0"/>
              </a:rPr>
              <a:t>3</a:t>
            </a:r>
            <a:r>
              <a:rPr lang="es-ES_tradnl" altLang="es-ES" sz="1600" b="1" dirty="0" smtClean="0">
                <a:solidFill>
                  <a:srgbClr val="000099"/>
                </a:solidFill>
                <a:latin typeface="+mj-lt"/>
                <a:cs typeface="Arial" panose="020B0604020202020204" pitchFamily="34" charset="0"/>
              </a:rPr>
              <a:t>. FUNCIONAMENTO DAS PARCERIAS</a:t>
            </a:r>
            <a:endParaRPr lang="es-ES_tradnl" altLang="es-ES" sz="1600" b="1" dirty="0">
              <a:solidFill>
                <a:srgbClr val="000099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11" name="Text Box 6"/>
          <p:cNvSpPr txBox="1">
            <a:spLocks noChangeArrowheads="1"/>
          </p:cNvSpPr>
          <p:nvPr/>
        </p:nvSpPr>
        <p:spPr bwMode="auto">
          <a:xfrm>
            <a:off x="3191346" y="1458084"/>
            <a:ext cx="5376005" cy="41088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365125" indent="-365125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1" algn="just">
              <a:lnSpc>
                <a:spcPct val="100000"/>
              </a:lnSpc>
              <a:spcBef>
                <a:spcPct val="50000"/>
              </a:spcBef>
              <a:buFont typeface="Wingdings" panose="05000000000000000000" pitchFamily="2" charset="2"/>
              <a:buNone/>
            </a:pPr>
            <a:r>
              <a:rPr lang="es-ES" altLang="es-ES" dirty="0">
                <a:solidFill>
                  <a:srgbClr val="000099"/>
                </a:solidFill>
                <a:latin typeface="+mn-lt"/>
              </a:rPr>
              <a:t>O</a:t>
            </a:r>
            <a:r>
              <a:rPr lang="es-ES" altLang="es-ES" dirty="0" smtClean="0">
                <a:solidFill>
                  <a:srgbClr val="000099"/>
                </a:solidFill>
                <a:latin typeface="+mn-lt"/>
              </a:rPr>
              <a:t> Beneficiário Principal, responsável geral do projeto 			Autoridade de Gestão, Correspondentes Regionais e Nacionais, Autoridade de Pagamento e Certificação e  Autoridade de Auditoria.</a:t>
            </a:r>
          </a:p>
          <a:p>
            <a:pPr lvl="1" algn="just">
              <a:lnSpc>
                <a:spcPct val="100000"/>
              </a:lnSpc>
              <a:spcBef>
                <a:spcPct val="50000"/>
              </a:spcBef>
              <a:buFont typeface="Wingdings" panose="05000000000000000000" pitchFamily="2" charset="2"/>
              <a:buNone/>
            </a:pPr>
            <a:r>
              <a:rPr lang="es-ES_tradnl" altLang="es-ES" dirty="0" smtClean="0">
                <a:solidFill>
                  <a:srgbClr val="000099"/>
                </a:solidFill>
                <a:latin typeface="+mn-lt"/>
              </a:rPr>
              <a:t>Coordenação do projeto entre todos os participantes (beneficiários FEDER, participantes de Países Terceiros</a:t>
            </a:r>
            <a:r>
              <a:rPr lang="es-ES_tradnl" altLang="es-ES" dirty="0">
                <a:solidFill>
                  <a:srgbClr val="000099"/>
                </a:solidFill>
                <a:latin typeface="+mn-lt"/>
              </a:rPr>
              <a:t> </a:t>
            </a:r>
            <a:r>
              <a:rPr lang="es-ES_tradnl" altLang="es-ES" dirty="0" smtClean="0">
                <a:solidFill>
                  <a:srgbClr val="000099"/>
                </a:solidFill>
                <a:latin typeface="+mn-lt"/>
              </a:rPr>
              <a:t>do Programa e Associados)</a:t>
            </a:r>
          </a:p>
          <a:p>
            <a:pPr lvl="1" algn="just">
              <a:lnSpc>
                <a:spcPct val="100000"/>
              </a:lnSpc>
              <a:spcBef>
                <a:spcPct val="50000"/>
              </a:spcBef>
              <a:buFont typeface="Wingdings" panose="05000000000000000000" pitchFamily="2" charset="2"/>
              <a:buNone/>
            </a:pPr>
            <a:r>
              <a:rPr lang="es-ES_tradnl" altLang="es-ES" dirty="0" smtClean="0">
                <a:solidFill>
                  <a:srgbClr val="000099"/>
                </a:solidFill>
                <a:latin typeface="+mn-lt"/>
              </a:rPr>
              <a:t>Deve implementar um sistema de comunicação permanente e eficaz entre todos os participantes do projeto.</a:t>
            </a:r>
          </a:p>
          <a:p>
            <a:pPr lvl="1" algn="just">
              <a:lnSpc>
                <a:spcPct val="100000"/>
              </a:lnSpc>
              <a:spcBef>
                <a:spcPct val="50000"/>
              </a:spcBef>
              <a:buFont typeface="Wingdings" panose="05000000000000000000" pitchFamily="2" charset="2"/>
              <a:buNone/>
            </a:pPr>
            <a:r>
              <a:rPr lang="es-ES_tradnl" altLang="es-ES" dirty="0" smtClean="0">
                <a:solidFill>
                  <a:srgbClr val="000099"/>
                </a:solidFill>
                <a:latin typeface="+mn-lt"/>
              </a:rPr>
              <a:t>Deve garantir o cumprimento do cronograma do projeto e os prazos de execução.</a:t>
            </a:r>
            <a:endParaRPr lang="es-ES" altLang="es-ES" dirty="0">
              <a:solidFill>
                <a:schemeClr val="accent2"/>
              </a:solidFill>
            </a:endParaRPr>
          </a:p>
        </p:txBody>
      </p:sp>
      <p:pic>
        <p:nvPicPr>
          <p:cNvPr id="13" name="Imagen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22940" y="4483027"/>
            <a:ext cx="733171" cy="545515"/>
          </a:xfrm>
          <a:prstGeom prst="rect">
            <a:avLst/>
          </a:prstGeom>
        </p:spPr>
      </p:pic>
      <p:sp>
        <p:nvSpPr>
          <p:cNvPr id="14" name="Flecha derecha 13"/>
          <p:cNvSpPr/>
          <p:nvPr/>
        </p:nvSpPr>
        <p:spPr>
          <a:xfrm>
            <a:off x="4629658" y="1771133"/>
            <a:ext cx="906163" cy="26361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5" name="Imagen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26443" y="5791195"/>
            <a:ext cx="980303" cy="852877"/>
          </a:xfrm>
          <a:prstGeom prst="rect">
            <a:avLst/>
          </a:prstGeom>
        </p:spPr>
      </p:pic>
      <p:pic>
        <p:nvPicPr>
          <p:cNvPr id="16" name="Imagen 1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 flipH="1" flipV="1">
            <a:off x="246774" y="6104239"/>
            <a:ext cx="2953627" cy="718521"/>
          </a:xfrm>
          <a:prstGeom prst="rect">
            <a:avLst/>
          </a:prstGeom>
        </p:spPr>
      </p:pic>
      <p:pic>
        <p:nvPicPr>
          <p:cNvPr id="17" name="Imagen 1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475" y="30150"/>
            <a:ext cx="2554224" cy="697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54623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solidFill>
            <a:schemeClr val="bg1"/>
          </a:solidFill>
          <a:ln>
            <a:solidFill>
              <a:schemeClr val="bg1"/>
            </a:solidFill>
          </a:ln>
        </p:spPr>
        <p:txBody>
          <a:bodyPr anchor="ctr">
            <a:normAutofit/>
          </a:bodyPr>
          <a:lstStyle/>
          <a:p>
            <a:pPr algn="ctr"/>
            <a:r>
              <a:rPr lang="es-ES_tradnl" sz="2400" b="1" dirty="0" smtClean="0">
                <a:solidFill>
                  <a:srgbClr val="FF9900"/>
                </a:solidFill>
              </a:rPr>
              <a:t>MODIFICAÇÕES DOS PROJETOS</a:t>
            </a:r>
            <a:endParaRPr lang="es-ES" sz="2400" b="1" dirty="0">
              <a:solidFill>
                <a:srgbClr val="FF9900"/>
              </a:solidFill>
            </a:endParaRPr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 flipH="1" flipV="1">
            <a:off x="246774" y="6104239"/>
            <a:ext cx="2953627" cy="718521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475" y="30150"/>
            <a:ext cx="2554224" cy="697992"/>
          </a:xfrm>
          <a:prstGeom prst="rect">
            <a:avLst/>
          </a:prstGeom>
        </p:spPr>
      </p:pic>
      <p:sp>
        <p:nvSpPr>
          <p:cNvPr id="9" name="AutoShape 12"/>
          <p:cNvSpPr>
            <a:spLocks noChangeArrowheads="1"/>
          </p:cNvSpPr>
          <p:nvPr/>
        </p:nvSpPr>
        <p:spPr bwMode="auto">
          <a:xfrm>
            <a:off x="3676987" y="786074"/>
            <a:ext cx="7831266" cy="684212"/>
          </a:xfrm>
          <a:prstGeom prst="bevel">
            <a:avLst>
              <a:gd name="adj" fmla="val 12500"/>
            </a:avLst>
          </a:prstGeom>
          <a:solidFill>
            <a:srgbClr val="DDDDD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tIns="90000" bIns="90000" anchor="ctr"/>
          <a:lstStyle>
            <a:lvl1pPr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0" hangingPunct="0">
              <a:spcBef>
                <a:spcPct val="50000"/>
              </a:spcBef>
            </a:pPr>
            <a:r>
              <a:rPr lang="es-ES_tradnl" altLang="es-ES" sz="1600" b="1" dirty="0">
                <a:solidFill>
                  <a:srgbClr val="000099"/>
                </a:solidFill>
                <a:latin typeface="+mj-lt"/>
                <a:cs typeface="Arial" panose="020B0604020202020204" pitchFamily="34" charset="0"/>
              </a:rPr>
              <a:t>4</a:t>
            </a:r>
            <a:r>
              <a:rPr lang="es-ES_tradnl" altLang="es-ES" sz="1600" b="1" dirty="0" smtClean="0">
                <a:solidFill>
                  <a:srgbClr val="000099"/>
                </a:solidFill>
                <a:latin typeface="+mj-lt"/>
                <a:cs typeface="Arial" panose="020B0604020202020204" pitchFamily="34" charset="0"/>
              </a:rPr>
              <a:t>. MODIFICAÇÕES DOS PROJETOS</a:t>
            </a:r>
            <a:endParaRPr lang="es-ES_tradnl" altLang="es-ES" sz="1600" b="1" dirty="0">
              <a:solidFill>
                <a:srgbClr val="000099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10" name="Título 1"/>
          <p:cNvSpPr>
            <a:spLocks noGrp="1"/>
          </p:cNvSpPr>
          <p:nvPr>
            <p:ph type="title"/>
          </p:nvPr>
        </p:nvSpPr>
        <p:spPr>
          <a:xfrm>
            <a:off x="170121" y="1143000"/>
            <a:ext cx="3030279" cy="2377440"/>
          </a:xfrm>
        </p:spPr>
        <p:txBody>
          <a:bodyPr anchor="ctr">
            <a:normAutofit/>
          </a:bodyPr>
          <a:lstStyle/>
          <a:p>
            <a:pPr algn="ctr"/>
            <a:r>
              <a:rPr lang="es-ES_tradn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INFORMAÇÃO BÁSICA PARA A IMPLEMENTAÇÃO DOS PROJETOS</a:t>
            </a:r>
            <a:endParaRPr lang="es-ES" sz="2800" dirty="0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60678" y="2631353"/>
            <a:ext cx="1598141" cy="2459634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3361039" y="1682224"/>
            <a:ext cx="608689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algn="just">
              <a:lnSpc>
                <a:spcPct val="100000"/>
              </a:lnSpc>
              <a:spcBef>
                <a:spcPct val="50000"/>
              </a:spcBef>
              <a:buFont typeface="Wingdings" panose="05000000000000000000" pitchFamily="2" charset="2"/>
              <a:buNone/>
            </a:pPr>
            <a:r>
              <a:rPr lang="es-ES_tradnl" altLang="es-ES" dirty="0" smtClean="0">
                <a:solidFill>
                  <a:srgbClr val="000099"/>
                </a:solidFill>
              </a:rPr>
              <a:t>GUIA PARA AS MODIFICAÇÕES DOS PROJETOS</a:t>
            </a:r>
          </a:p>
          <a:p>
            <a:pPr lvl="1" algn="just">
              <a:lnSpc>
                <a:spcPct val="100000"/>
              </a:lnSpc>
              <a:spcBef>
                <a:spcPct val="50000"/>
              </a:spcBef>
              <a:buFont typeface="Wingdings" panose="05000000000000000000" pitchFamily="2" charset="2"/>
              <a:buNone/>
            </a:pPr>
            <a:r>
              <a:rPr lang="es-ES_tradnl" altLang="es-ES" dirty="0" smtClean="0">
                <a:solidFill>
                  <a:srgbClr val="000099"/>
                </a:solidFill>
                <a:hlinkClick r:id="rId6"/>
              </a:rPr>
              <a:t>www.mac-interreg.org/</a:t>
            </a:r>
            <a:r>
              <a:rPr lang="es-ES_tradnl" altLang="es-ES" dirty="0" smtClean="0">
                <a:solidFill>
                  <a:srgbClr val="000099"/>
                </a:solidFill>
              </a:rPr>
              <a:t> Projetos aprovados</a:t>
            </a:r>
          </a:p>
          <a:p>
            <a:pPr lvl="1" algn="just">
              <a:lnSpc>
                <a:spcPct val="100000"/>
              </a:lnSpc>
              <a:spcBef>
                <a:spcPct val="50000"/>
              </a:spcBef>
              <a:buFont typeface="Wingdings" panose="05000000000000000000" pitchFamily="2" charset="2"/>
              <a:buNone/>
            </a:pPr>
            <a:r>
              <a:rPr lang="es-ES_tradnl" altLang="es-ES" dirty="0" smtClean="0">
                <a:solidFill>
                  <a:srgbClr val="000099"/>
                </a:solidFill>
              </a:rPr>
              <a:t>O Beneficiario Principal deve seguir os seguintes passos:</a:t>
            </a: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4781" y="2855051"/>
            <a:ext cx="5399087" cy="365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069303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12"/>
          <p:cNvSpPr>
            <a:spLocks noChangeArrowheads="1"/>
          </p:cNvSpPr>
          <p:nvPr/>
        </p:nvSpPr>
        <p:spPr bwMode="auto">
          <a:xfrm>
            <a:off x="3676987" y="769598"/>
            <a:ext cx="7831266" cy="684212"/>
          </a:xfrm>
          <a:prstGeom prst="bevel">
            <a:avLst>
              <a:gd name="adj" fmla="val 12500"/>
            </a:avLst>
          </a:prstGeom>
          <a:solidFill>
            <a:srgbClr val="DDDDD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tIns="90000" bIns="90000" anchor="ctr"/>
          <a:lstStyle>
            <a:lvl1pPr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0" hangingPunct="0">
              <a:spcBef>
                <a:spcPct val="50000"/>
              </a:spcBef>
            </a:pPr>
            <a:r>
              <a:rPr lang="es-ES_tradnl" altLang="es-ES" sz="1600" b="1" dirty="0">
                <a:solidFill>
                  <a:srgbClr val="000099"/>
                </a:solidFill>
                <a:latin typeface="+mj-lt"/>
                <a:cs typeface="Arial" panose="020B0604020202020204" pitchFamily="34" charset="0"/>
              </a:rPr>
              <a:t>4</a:t>
            </a:r>
            <a:r>
              <a:rPr lang="es-ES_tradnl" altLang="es-ES" sz="1600" b="1" dirty="0" smtClean="0">
                <a:solidFill>
                  <a:srgbClr val="000099"/>
                </a:solidFill>
                <a:latin typeface="+mj-lt"/>
                <a:cs typeface="Arial" panose="020B0604020202020204" pitchFamily="34" charset="0"/>
              </a:rPr>
              <a:t>. MODIFICAÇÕES DOS PROJETOS</a:t>
            </a:r>
            <a:endParaRPr lang="es-ES_tradnl" altLang="es-ES" sz="1600" b="1" dirty="0">
              <a:solidFill>
                <a:srgbClr val="000099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8" name="Título 1"/>
          <p:cNvSpPr txBox="1">
            <a:spLocks noGrp="1"/>
          </p:cNvSpPr>
          <p:nvPr>
            <p:ph type="title"/>
          </p:nvPr>
        </p:nvSpPr>
        <p:spPr>
          <a:xfrm>
            <a:off x="256032" y="1143000"/>
            <a:ext cx="2987040" cy="23774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0" kern="1200" spc="-60" baseline="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_tradn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INFORMAÇÃO BÁSICA PARA A IMPLEMENTAÇÃO DOS PROJETOS</a:t>
            </a:r>
            <a:endParaRPr lang="es-ES" sz="2800" dirty="0"/>
          </a:p>
        </p:txBody>
      </p:sp>
      <p:sp>
        <p:nvSpPr>
          <p:cNvPr id="9" name="Marcador de texto 3"/>
          <p:cNvSpPr txBox="1">
            <a:spLocks/>
          </p:cNvSpPr>
          <p:nvPr/>
        </p:nvSpPr>
        <p:spPr>
          <a:xfrm>
            <a:off x="408432" y="3646576"/>
            <a:ext cx="2834640" cy="232199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Clr>
                <a:schemeClr val="accent1"/>
              </a:buClr>
              <a:buFont typeface="Wingdings 2" pitchFamily="18" charset="2"/>
              <a:buNone/>
              <a:defRPr sz="14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12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1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9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9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9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9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9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9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_tradnl" sz="2400" b="1" dirty="0">
                <a:solidFill>
                  <a:srgbClr val="FF9900"/>
                </a:solidFill>
              </a:rPr>
              <a:t>MODIFICAÇÕES DOS PROJETOS</a:t>
            </a:r>
            <a:endParaRPr lang="es-ES" sz="2400" b="1" dirty="0">
              <a:solidFill>
                <a:srgbClr val="FF9900"/>
              </a:solidFill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3090672" y="1451562"/>
            <a:ext cx="8541155" cy="41319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algn="just">
              <a:lnSpc>
                <a:spcPct val="100000"/>
              </a:lnSpc>
              <a:spcBef>
                <a:spcPct val="50000"/>
              </a:spcBef>
              <a:buFont typeface="Wingdings" panose="05000000000000000000" pitchFamily="2" charset="2"/>
              <a:buNone/>
            </a:pPr>
            <a:r>
              <a:rPr lang="es-ES_tradnl" altLang="es-ES" sz="2100" dirty="0" smtClean="0">
                <a:solidFill>
                  <a:srgbClr val="000099"/>
                </a:solidFill>
              </a:rPr>
              <a:t>GUIA DE MODIFICAÇÕES DOS PROJETOS: </a:t>
            </a:r>
          </a:p>
          <a:p>
            <a:pPr lvl="1" algn="just">
              <a:lnSpc>
                <a:spcPct val="100000"/>
              </a:lnSpc>
              <a:spcBef>
                <a:spcPct val="50000"/>
              </a:spcBef>
              <a:buFont typeface="Wingdings" panose="05000000000000000000" pitchFamily="2" charset="2"/>
              <a:buNone/>
            </a:pPr>
            <a:r>
              <a:rPr lang="es-ES_tradnl" altLang="es-ES" sz="2100" dirty="0" smtClean="0">
                <a:solidFill>
                  <a:srgbClr val="000099"/>
                </a:solidFill>
                <a:hlinkClick r:id="rId3"/>
              </a:rPr>
              <a:t>www.mac-interreg.org</a:t>
            </a:r>
            <a:r>
              <a:rPr lang="es-ES_tradnl" altLang="es-ES" sz="2100" dirty="0" smtClean="0">
                <a:solidFill>
                  <a:srgbClr val="000099"/>
                </a:solidFill>
              </a:rPr>
              <a:t>/Projetos </a:t>
            </a:r>
            <a:r>
              <a:rPr lang="es-ES_tradnl" altLang="es-ES" sz="2100" dirty="0">
                <a:solidFill>
                  <a:srgbClr val="000099"/>
                </a:solidFill>
              </a:rPr>
              <a:t>A</a:t>
            </a:r>
            <a:r>
              <a:rPr lang="es-ES_tradnl" altLang="es-ES" sz="2100" dirty="0" smtClean="0">
                <a:solidFill>
                  <a:srgbClr val="000099"/>
                </a:solidFill>
              </a:rPr>
              <a:t>provados/Gestão de Modificações.</a:t>
            </a:r>
          </a:p>
          <a:p>
            <a:pPr lvl="1" algn="just">
              <a:lnSpc>
                <a:spcPct val="100000"/>
              </a:lnSpc>
              <a:spcBef>
                <a:spcPct val="50000"/>
              </a:spcBef>
              <a:buFont typeface="Wingdings" panose="05000000000000000000" pitchFamily="2" charset="2"/>
              <a:buNone/>
            </a:pPr>
            <a:r>
              <a:rPr lang="es-ES" sz="2100" dirty="0" smtClean="0">
                <a:solidFill>
                  <a:srgbClr val="000099"/>
                </a:solidFill>
              </a:rPr>
              <a:t>-     No conteúdo do projeto</a:t>
            </a:r>
            <a:r>
              <a:rPr lang="es-ES" sz="2100" dirty="0">
                <a:solidFill>
                  <a:srgbClr val="000099"/>
                </a:solidFill>
              </a:rPr>
              <a:t>.</a:t>
            </a:r>
          </a:p>
          <a:p>
            <a:pPr marL="800100" lvl="1" indent="-342900" algn="just">
              <a:spcBef>
                <a:spcPct val="50000"/>
              </a:spcBef>
              <a:buFontTx/>
              <a:buChar char="-"/>
            </a:pPr>
            <a:r>
              <a:rPr lang="es-ES" sz="2100" dirty="0" smtClean="0">
                <a:solidFill>
                  <a:srgbClr val="000099"/>
                </a:solidFill>
              </a:rPr>
              <a:t>Na composição da parceria.</a:t>
            </a:r>
            <a:endParaRPr lang="es-ES" sz="2100" dirty="0">
              <a:solidFill>
                <a:srgbClr val="000099"/>
              </a:solidFill>
            </a:endParaRPr>
          </a:p>
          <a:p>
            <a:pPr marL="800100" lvl="1" indent="-342900" algn="just">
              <a:spcBef>
                <a:spcPct val="50000"/>
              </a:spcBef>
              <a:buFontTx/>
              <a:buChar char="-"/>
            </a:pPr>
            <a:r>
              <a:rPr lang="es-ES_tradnl" sz="2100" dirty="0" smtClean="0">
                <a:solidFill>
                  <a:srgbClr val="000099"/>
                </a:solidFill>
              </a:rPr>
              <a:t>No calendário do projeto: 12 meses máximo de duração, devidamente justificada.</a:t>
            </a:r>
            <a:endParaRPr lang="es-ES" sz="2100" dirty="0">
              <a:solidFill>
                <a:srgbClr val="000099"/>
              </a:solidFill>
            </a:endParaRPr>
          </a:p>
          <a:p>
            <a:pPr lvl="1" algn="just">
              <a:lnSpc>
                <a:spcPct val="100000"/>
              </a:lnSpc>
              <a:spcBef>
                <a:spcPct val="50000"/>
              </a:spcBef>
            </a:pPr>
            <a:r>
              <a:rPr lang="es-ES" sz="2100" dirty="0" smtClean="0">
                <a:solidFill>
                  <a:srgbClr val="000099"/>
                </a:solidFill>
              </a:rPr>
              <a:t>As alterações dos dados de identificação das entidades, direções, telefones, e-mails</a:t>
            </a:r>
            <a:r>
              <a:rPr lang="es-ES" sz="2100" dirty="0">
                <a:solidFill>
                  <a:srgbClr val="000099"/>
                </a:solidFill>
              </a:rPr>
              <a:t>, </a:t>
            </a:r>
            <a:r>
              <a:rPr lang="es-ES" sz="2100" dirty="0" smtClean="0">
                <a:solidFill>
                  <a:srgbClr val="000099"/>
                </a:solidFill>
              </a:rPr>
              <a:t>pessoas de </a:t>
            </a:r>
            <a:r>
              <a:rPr lang="es-ES" sz="2100" dirty="0">
                <a:solidFill>
                  <a:srgbClr val="000099"/>
                </a:solidFill>
              </a:rPr>
              <a:t>contacto, </a:t>
            </a:r>
            <a:r>
              <a:rPr lang="es-ES" sz="2100" dirty="0" smtClean="0">
                <a:solidFill>
                  <a:srgbClr val="000099"/>
                </a:solidFill>
              </a:rPr>
              <a:t>pessoas responsáveis pela entidade, dados bancários</a:t>
            </a:r>
            <a:r>
              <a:rPr lang="es-ES" sz="2100" dirty="0">
                <a:solidFill>
                  <a:srgbClr val="000099"/>
                </a:solidFill>
              </a:rPr>
              <a:t>, etc. </a:t>
            </a:r>
            <a:r>
              <a:rPr lang="es-ES" sz="2100" dirty="0" smtClean="0">
                <a:solidFill>
                  <a:srgbClr val="000099"/>
                </a:solidFill>
              </a:rPr>
              <a:t>devem ser comunicadas por email </a:t>
            </a:r>
            <a:r>
              <a:rPr lang="es-ES" sz="2100" dirty="0">
                <a:solidFill>
                  <a:srgbClr val="000099"/>
                </a:solidFill>
              </a:rPr>
              <a:t>à</a:t>
            </a:r>
            <a:r>
              <a:rPr lang="es-ES" sz="2100" dirty="0" smtClean="0">
                <a:solidFill>
                  <a:srgbClr val="000099"/>
                </a:solidFill>
              </a:rPr>
              <a:t> SC, </a:t>
            </a:r>
            <a:r>
              <a:rPr lang="es-ES" sz="2100" b="1" dirty="0" smtClean="0">
                <a:solidFill>
                  <a:srgbClr val="000099"/>
                </a:solidFill>
              </a:rPr>
              <a:t>Não </a:t>
            </a:r>
            <a:r>
              <a:rPr lang="es-ES" sz="2100" b="1" dirty="0" err="1" smtClean="0">
                <a:solidFill>
                  <a:srgbClr val="000099"/>
                </a:solidFill>
              </a:rPr>
              <a:t>são</a:t>
            </a:r>
            <a:r>
              <a:rPr lang="es-ES" sz="2100" b="1" dirty="0" smtClean="0">
                <a:solidFill>
                  <a:srgbClr val="000099"/>
                </a:solidFill>
              </a:rPr>
              <a:t> objeto de </a:t>
            </a:r>
            <a:r>
              <a:rPr lang="es-ES" sz="2100" b="1" dirty="0">
                <a:solidFill>
                  <a:srgbClr val="000099"/>
                </a:solidFill>
              </a:rPr>
              <a:t>P</a:t>
            </a:r>
            <a:r>
              <a:rPr lang="es-ES" sz="2100" b="1" dirty="0" smtClean="0">
                <a:solidFill>
                  <a:srgbClr val="000099"/>
                </a:solidFill>
              </a:rPr>
              <a:t>edido de </a:t>
            </a:r>
            <a:r>
              <a:rPr lang="es-ES" sz="2100" b="1" dirty="0">
                <a:solidFill>
                  <a:srgbClr val="000099"/>
                </a:solidFill>
              </a:rPr>
              <a:t>M</a:t>
            </a:r>
            <a:r>
              <a:rPr lang="es-ES" sz="2100" b="1" dirty="0" smtClean="0">
                <a:solidFill>
                  <a:srgbClr val="000099"/>
                </a:solidFill>
              </a:rPr>
              <a:t>odificação.</a:t>
            </a:r>
            <a:endParaRPr lang="es-ES_tradnl" altLang="es-ES" sz="2100" b="1" dirty="0">
              <a:solidFill>
                <a:srgbClr val="0000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58987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texto 3"/>
          <p:cNvSpPr txBox="1">
            <a:spLocks/>
          </p:cNvSpPr>
          <p:nvPr/>
        </p:nvSpPr>
        <p:spPr>
          <a:xfrm>
            <a:off x="408432" y="3646576"/>
            <a:ext cx="2834640" cy="232199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Clr>
                <a:schemeClr val="accent1"/>
              </a:buClr>
              <a:buFont typeface="Wingdings 2" pitchFamily="18" charset="2"/>
              <a:buNone/>
              <a:defRPr sz="14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12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1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9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9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9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9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9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9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_tradnl" sz="2400" b="1" dirty="0">
                <a:solidFill>
                  <a:srgbClr val="FF9900"/>
                </a:solidFill>
              </a:rPr>
              <a:t>MODIFICAÇÕES DOS PROJETOS</a:t>
            </a:r>
            <a:endParaRPr lang="es-ES" sz="2400" b="1" dirty="0">
              <a:solidFill>
                <a:srgbClr val="FF9900"/>
              </a:solidFill>
            </a:endParaRPr>
          </a:p>
        </p:txBody>
      </p:sp>
      <p:sp>
        <p:nvSpPr>
          <p:cNvPr id="6" name="Título 1"/>
          <p:cNvSpPr txBox="1">
            <a:spLocks/>
          </p:cNvSpPr>
          <p:nvPr/>
        </p:nvSpPr>
        <p:spPr>
          <a:xfrm>
            <a:off x="246774" y="1295400"/>
            <a:ext cx="2996298" cy="23774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0" kern="1200" spc="-60" baseline="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_tradn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INFORMAÇÃO BÁSICA PARA A IMPLEMENTAÇÃO DOS PROJETOS</a:t>
            </a:r>
            <a:endParaRPr lang="es-ES" sz="2800" dirty="0"/>
          </a:p>
        </p:txBody>
      </p:sp>
      <p:sp>
        <p:nvSpPr>
          <p:cNvPr id="7" name="AutoShape 12"/>
          <p:cNvSpPr>
            <a:spLocks noChangeArrowheads="1"/>
          </p:cNvSpPr>
          <p:nvPr/>
        </p:nvSpPr>
        <p:spPr bwMode="auto">
          <a:xfrm>
            <a:off x="3676987" y="786074"/>
            <a:ext cx="7831266" cy="684212"/>
          </a:xfrm>
          <a:prstGeom prst="bevel">
            <a:avLst>
              <a:gd name="adj" fmla="val 12500"/>
            </a:avLst>
          </a:prstGeom>
          <a:solidFill>
            <a:srgbClr val="DDDDD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tIns="90000" bIns="90000" anchor="ctr"/>
          <a:lstStyle>
            <a:lvl1pPr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0" hangingPunct="0">
              <a:spcBef>
                <a:spcPct val="50000"/>
              </a:spcBef>
            </a:pPr>
            <a:r>
              <a:rPr lang="es-ES_tradnl" altLang="es-ES" sz="1600" b="1" dirty="0">
                <a:solidFill>
                  <a:srgbClr val="000099"/>
                </a:solidFill>
                <a:latin typeface="+mj-lt"/>
                <a:cs typeface="Arial" panose="020B0604020202020204" pitchFamily="34" charset="0"/>
              </a:rPr>
              <a:t>4</a:t>
            </a:r>
            <a:r>
              <a:rPr lang="es-ES_tradnl" altLang="es-ES" sz="1600" b="1" dirty="0" smtClean="0">
                <a:solidFill>
                  <a:srgbClr val="000099"/>
                </a:solidFill>
                <a:latin typeface="+mj-lt"/>
                <a:cs typeface="Arial" panose="020B0604020202020204" pitchFamily="34" charset="0"/>
              </a:rPr>
              <a:t>. MODIFICAÇÕES DOS PROJETOS</a:t>
            </a:r>
            <a:endParaRPr lang="es-ES_tradnl" altLang="es-ES" sz="1600" b="1" dirty="0">
              <a:solidFill>
                <a:srgbClr val="000099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8" name="Rectángulo 7"/>
          <p:cNvSpPr/>
          <p:nvPr/>
        </p:nvSpPr>
        <p:spPr>
          <a:xfrm>
            <a:off x="3476369" y="1509228"/>
            <a:ext cx="7191632" cy="54784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algn="just">
              <a:lnSpc>
                <a:spcPct val="100000"/>
              </a:lnSpc>
              <a:spcBef>
                <a:spcPct val="50000"/>
              </a:spcBef>
              <a:buFont typeface="Wingdings" panose="05000000000000000000" pitchFamily="2" charset="2"/>
              <a:buNone/>
            </a:pPr>
            <a:r>
              <a:rPr lang="es-ES_tradnl" altLang="es-ES" sz="2000" dirty="0" smtClean="0">
                <a:solidFill>
                  <a:srgbClr val="000099"/>
                </a:solidFill>
              </a:rPr>
              <a:t>LIMITES PARA ALTERAÇÕES NOS ORÇAMENTOS DOS PROJETOS:</a:t>
            </a:r>
          </a:p>
          <a:p>
            <a:pPr marL="742950" lvl="1" indent="-285750" algn="just">
              <a:buFont typeface="Wingdings" panose="05000000000000000000" pitchFamily="2" charset="2"/>
              <a:buChar char="Ø"/>
            </a:pPr>
            <a:r>
              <a:rPr lang="es-ES" sz="2000" dirty="0" smtClean="0">
                <a:solidFill>
                  <a:srgbClr val="000099"/>
                </a:solidFill>
              </a:rPr>
              <a:t>A despesa que implique um aumento até ao máximo de 20</a:t>
            </a:r>
            <a:r>
              <a:rPr lang="es-ES" sz="2000" dirty="0">
                <a:solidFill>
                  <a:srgbClr val="000099"/>
                </a:solidFill>
              </a:rPr>
              <a:t>% </a:t>
            </a:r>
            <a:r>
              <a:rPr lang="es-ES" sz="2000" dirty="0" smtClean="0">
                <a:solidFill>
                  <a:srgbClr val="000099"/>
                </a:solidFill>
              </a:rPr>
              <a:t>numa rubrica orçamental do beneficiário poderá ser declarada na correspondente </a:t>
            </a:r>
            <a:r>
              <a:rPr lang="es-ES" sz="2000" dirty="0">
                <a:solidFill>
                  <a:srgbClr val="000099"/>
                </a:solidFill>
              </a:rPr>
              <a:t>D</a:t>
            </a:r>
            <a:r>
              <a:rPr lang="es-ES" sz="2000" dirty="0" smtClean="0">
                <a:solidFill>
                  <a:srgbClr val="000099"/>
                </a:solidFill>
              </a:rPr>
              <a:t>eclaração de </a:t>
            </a:r>
            <a:r>
              <a:rPr lang="es-ES" sz="2000" dirty="0">
                <a:solidFill>
                  <a:srgbClr val="000099"/>
                </a:solidFill>
              </a:rPr>
              <a:t>D</a:t>
            </a:r>
            <a:r>
              <a:rPr lang="es-ES" sz="2000" dirty="0" smtClean="0">
                <a:solidFill>
                  <a:srgbClr val="000099"/>
                </a:solidFill>
              </a:rPr>
              <a:t>espesas </a:t>
            </a:r>
            <a:r>
              <a:rPr lang="es-ES" sz="2000" dirty="0">
                <a:solidFill>
                  <a:srgbClr val="000099"/>
                </a:solidFill>
              </a:rPr>
              <a:t>P</a:t>
            </a:r>
            <a:r>
              <a:rPr lang="es-ES" sz="2000" dirty="0" smtClean="0">
                <a:solidFill>
                  <a:srgbClr val="000099"/>
                </a:solidFill>
              </a:rPr>
              <a:t>agas e poderá ser validada como despesa não reembolsável.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endParaRPr lang="es-ES" sz="2000" dirty="0">
              <a:solidFill>
                <a:srgbClr val="000099"/>
              </a:solidFill>
            </a:endParaRPr>
          </a:p>
          <a:p>
            <a:pPr marL="742950" lvl="1" indent="-285750" algn="just">
              <a:buFont typeface="Wingdings" panose="05000000000000000000" pitchFamily="2" charset="2"/>
              <a:buChar char="Ø"/>
            </a:pPr>
            <a:r>
              <a:rPr lang="es-ES" sz="2000" dirty="0" smtClean="0">
                <a:solidFill>
                  <a:srgbClr val="000099"/>
                </a:solidFill>
              </a:rPr>
              <a:t>A despesa que implique  um aumento acima dos 20</a:t>
            </a:r>
            <a:r>
              <a:rPr lang="es-ES" sz="2000" dirty="0">
                <a:solidFill>
                  <a:srgbClr val="000099"/>
                </a:solidFill>
              </a:rPr>
              <a:t>% </a:t>
            </a:r>
            <a:r>
              <a:rPr lang="es-ES" sz="2000" dirty="0" smtClean="0">
                <a:solidFill>
                  <a:srgbClr val="000099"/>
                </a:solidFill>
              </a:rPr>
              <a:t>numa rubrica do orçamento do beneficiário não poderá ser declarada nem se poderá ser objeto de um pedido de modificação. </a:t>
            </a:r>
            <a:r>
              <a:rPr lang="es-ES" sz="2000" b="1" dirty="0" smtClean="0">
                <a:solidFill>
                  <a:srgbClr val="000099"/>
                </a:solidFill>
              </a:rPr>
              <a:t>Portanto, </a:t>
            </a:r>
            <a:r>
              <a:rPr lang="es-ES" sz="2000" b="1" u="sng" dirty="0">
                <a:solidFill>
                  <a:srgbClr val="000099"/>
                </a:solidFill>
              </a:rPr>
              <a:t>o</a:t>
            </a:r>
            <a:r>
              <a:rPr lang="es-ES" sz="2000" b="1" u="sng" dirty="0" smtClean="0">
                <a:solidFill>
                  <a:srgbClr val="000099"/>
                </a:solidFill>
              </a:rPr>
              <a:t> </a:t>
            </a:r>
            <a:r>
              <a:rPr lang="es-ES" sz="2000" b="1" u="sng" dirty="0">
                <a:solidFill>
                  <a:srgbClr val="000099"/>
                </a:solidFill>
              </a:rPr>
              <a:t>Programa </a:t>
            </a:r>
            <a:r>
              <a:rPr lang="es-ES" sz="2000" b="1" u="sng" dirty="0" smtClean="0">
                <a:solidFill>
                  <a:srgbClr val="000099"/>
                </a:solidFill>
              </a:rPr>
              <a:t>não permite que </a:t>
            </a:r>
            <a:r>
              <a:rPr lang="es-ES" sz="2000" b="1" u="sng" dirty="0" err="1" smtClean="0">
                <a:solidFill>
                  <a:srgbClr val="000099"/>
                </a:solidFill>
              </a:rPr>
              <a:t>sejam</a:t>
            </a:r>
            <a:r>
              <a:rPr lang="es-ES" sz="2000" b="1" u="sng" dirty="0" smtClean="0">
                <a:solidFill>
                  <a:srgbClr val="000099"/>
                </a:solidFill>
              </a:rPr>
              <a:t> </a:t>
            </a:r>
            <a:r>
              <a:rPr lang="es-ES" sz="2000" b="1" u="sng" dirty="0" err="1" smtClean="0">
                <a:solidFill>
                  <a:srgbClr val="000099"/>
                </a:solidFill>
              </a:rPr>
              <a:t>apresentadas</a:t>
            </a:r>
            <a:r>
              <a:rPr lang="es-ES" sz="2000" b="1" u="sng" dirty="0" smtClean="0">
                <a:solidFill>
                  <a:srgbClr val="000099"/>
                </a:solidFill>
              </a:rPr>
              <a:t> </a:t>
            </a:r>
            <a:r>
              <a:rPr lang="es-ES" sz="2000" b="1" u="sng" dirty="0" err="1" smtClean="0">
                <a:solidFill>
                  <a:srgbClr val="000099"/>
                </a:solidFill>
              </a:rPr>
              <a:t>modificações</a:t>
            </a:r>
            <a:r>
              <a:rPr lang="es-ES" sz="2000" b="1" u="sng" dirty="0" smtClean="0">
                <a:solidFill>
                  <a:srgbClr val="000099"/>
                </a:solidFill>
              </a:rPr>
              <a:t> para despesas acima dos 20</a:t>
            </a:r>
            <a:r>
              <a:rPr lang="es-ES" sz="2000" b="1" u="sng" dirty="0">
                <a:solidFill>
                  <a:srgbClr val="000099"/>
                </a:solidFill>
              </a:rPr>
              <a:t>% </a:t>
            </a:r>
            <a:r>
              <a:rPr lang="es-ES" sz="2000" b="1" u="sng" dirty="0" smtClean="0">
                <a:solidFill>
                  <a:srgbClr val="000099"/>
                </a:solidFill>
              </a:rPr>
              <a:t>do orçamento aprovado em cada </a:t>
            </a:r>
            <a:r>
              <a:rPr lang="es-ES" sz="2000" b="1" u="sng" dirty="0" err="1" smtClean="0">
                <a:solidFill>
                  <a:srgbClr val="000099"/>
                </a:solidFill>
              </a:rPr>
              <a:t>uma</a:t>
            </a:r>
            <a:r>
              <a:rPr lang="es-ES" sz="2000" b="1" u="sng" dirty="0" smtClean="0">
                <a:solidFill>
                  <a:srgbClr val="000099"/>
                </a:solidFill>
              </a:rPr>
              <a:t> das rubricas </a:t>
            </a:r>
            <a:r>
              <a:rPr lang="es-ES" sz="2000" b="1" u="sng" dirty="0" err="1" smtClean="0">
                <a:solidFill>
                  <a:srgbClr val="000099"/>
                </a:solidFill>
              </a:rPr>
              <a:t>orçamentais</a:t>
            </a:r>
            <a:r>
              <a:rPr lang="es-ES" sz="2000" b="1" u="sng" dirty="0" smtClean="0">
                <a:solidFill>
                  <a:srgbClr val="000099"/>
                </a:solidFill>
              </a:rPr>
              <a:t> </a:t>
            </a:r>
            <a:r>
              <a:rPr lang="es-ES" sz="2000" b="1" u="sng" dirty="0">
                <a:solidFill>
                  <a:srgbClr val="000099"/>
                </a:solidFill>
              </a:rPr>
              <a:t>(tipo de </a:t>
            </a:r>
            <a:r>
              <a:rPr lang="es-ES" sz="2000" b="1" u="sng" dirty="0" smtClean="0">
                <a:solidFill>
                  <a:srgbClr val="000099"/>
                </a:solidFill>
              </a:rPr>
              <a:t>despesa) de cada Beneficiário.</a:t>
            </a:r>
            <a:endParaRPr lang="es-ES" sz="2000" dirty="0">
              <a:solidFill>
                <a:srgbClr val="000099"/>
              </a:solidFill>
            </a:endParaRPr>
          </a:p>
          <a:p>
            <a:pPr lvl="1" algn="just">
              <a:lnSpc>
                <a:spcPct val="100000"/>
              </a:lnSpc>
              <a:spcBef>
                <a:spcPct val="50000"/>
              </a:spcBef>
              <a:buFont typeface="Wingdings" panose="05000000000000000000" pitchFamily="2" charset="2"/>
              <a:buNone/>
            </a:pPr>
            <a:endParaRPr lang="es-ES_tradnl" altLang="es-ES" sz="2000" dirty="0">
              <a:solidFill>
                <a:srgbClr val="000099"/>
              </a:solidFill>
            </a:endParaRPr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 flipH="1" flipV="1">
            <a:off x="246774" y="6104239"/>
            <a:ext cx="2953627" cy="718521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475" y="30150"/>
            <a:ext cx="2554224" cy="697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2351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texto 3"/>
          <p:cNvSpPr txBox="1">
            <a:spLocks/>
          </p:cNvSpPr>
          <p:nvPr/>
        </p:nvSpPr>
        <p:spPr>
          <a:xfrm>
            <a:off x="408432" y="3646576"/>
            <a:ext cx="2834640" cy="232199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Clr>
                <a:schemeClr val="accent1"/>
              </a:buClr>
              <a:buFont typeface="Wingdings 2" pitchFamily="18" charset="2"/>
              <a:buNone/>
              <a:defRPr sz="14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12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1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9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9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9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9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9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9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_tradnl" sz="2400" b="1" dirty="0">
                <a:solidFill>
                  <a:srgbClr val="FF9900"/>
                </a:solidFill>
              </a:rPr>
              <a:t>MODIFICAÇÕES DOS PROJETOS</a:t>
            </a:r>
            <a:endParaRPr lang="es-ES" sz="2400" b="1" dirty="0">
              <a:solidFill>
                <a:srgbClr val="FF9900"/>
              </a:solidFill>
            </a:endParaRPr>
          </a:p>
        </p:txBody>
      </p:sp>
      <p:sp>
        <p:nvSpPr>
          <p:cNvPr id="6" name="Título 1"/>
          <p:cNvSpPr txBox="1">
            <a:spLocks/>
          </p:cNvSpPr>
          <p:nvPr/>
        </p:nvSpPr>
        <p:spPr>
          <a:xfrm>
            <a:off x="246774" y="1295400"/>
            <a:ext cx="2996298" cy="23774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0" kern="1200" spc="-60" baseline="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_tradn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INFORMAÇÃO BÁSICA PARA A IMPLEMENTAÇÃO DOS PROJETOS</a:t>
            </a:r>
            <a:endParaRPr lang="es-ES" sz="2800" dirty="0"/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475" y="30150"/>
            <a:ext cx="2554224" cy="697992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 flipH="1" flipV="1">
            <a:off x="246774" y="6104239"/>
            <a:ext cx="2953627" cy="718521"/>
          </a:xfrm>
          <a:prstGeom prst="rect">
            <a:avLst/>
          </a:prstGeom>
        </p:spPr>
      </p:pic>
      <p:sp>
        <p:nvSpPr>
          <p:cNvPr id="9" name="Rectángulo 8"/>
          <p:cNvSpPr/>
          <p:nvPr/>
        </p:nvSpPr>
        <p:spPr>
          <a:xfrm>
            <a:off x="3566984" y="1423993"/>
            <a:ext cx="7875373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algn="just">
              <a:spcAft>
                <a:spcPts val="0"/>
              </a:spcAft>
            </a:pPr>
            <a:r>
              <a:rPr lang="es-ES" sz="2100" dirty="0" smtClean="0">
                <a:solidFill>
                  <a:srgbClr val="000099"/>
                </a:solidFill>
              </a:rPr>
              <a:t>No que respeita à sobre-execução relativa ao orçamento aprovado para cada beneficiário:</a:t>
            </a:r>
            <a:r>
              <a:rPr lang="es-ES" sz="2100" dirty="0">
                <a:solidFill>
                  <a:srgbClr val="000099"/>
                </a:solidFill>
              </a:rPr>
              <a:t> </a:t>
            </a:r>
          </a:p>
          <a:p>
            <a:pPr marL="220980" indent="-228600" algn="just">
              <a:spcAft>
                <a:spcPts val="0"/>
              </a:spcAft>
            </a:pPr>
            <a:r>
              <a:rPr lang="es-ES" sz="2100" dirty="0">
                <a:solidFill>
                  <a:srgbClr val="000099"/>
                </a:solidFill>
              </a:rPr>
              <a:t> </a:t>
            </a:r>
          </a:p>
          <a:p>
            <a:pPr marL="449580" algn="just">
              <a:spcAft>
                <a:spcPts val="0"/>
              </a:spcAft>
            </a:pPr>
            <a:r>
              <a:rPr lang="es-ES" sz="2100" dirty="0" smtClean="0">
                <a:solidFill>
                  <a:srgbClr val="000099"/>
                </a:solidFill>
              </a:rPr>
              <a:t>Não será necessário </a:t>
            </a:r>
            <a:r>
              <a:rPr lang="es-ES" sz="2100" dirty="0">
                <a:solidFill>
                  <a:srgbClr val="000099"/>
                </a:solidFill>
              </a:rPr>
              <a:t>realizar </a:t>
            </a:r>
            <a:r>
              <a:rPr lang="es-ES" sz="2100" dirty="0" smtClean="0">
                <a:solidFill>
                  <a:srgbClr val="000099"/>
                </a:solidFill>
              </a:rPr>
              <a:t>um pedido de modificação para poder executar despesas do projeto até um </a:t>
            </a:r>
            <a:r>
              <a:rPr lang="es-ES" sz="2100" b="1" dirty="0" smtClean="0">
                <a:solidFill>
                  <a:srgbClr val="000099"/>
                </a:solidFill>
              </a:rPr>
              <a:t>máximo de </a:t>
            </a:r>
            <a:r>
              <a:rPr lang="es-ES" sz="2100" b="1" dirty="0">
                <a:solidFill>
                  <a:srgbClr val="000099"/>
                </a:solidFill>
              </a:rPr>
              <a:t>20% </a:t>
            </a:r>
            <a:r>
              <a:rPr lang="es-ES" sz="2100" b="1" dirty="0" smtClean="0">
                <a:solidFill>
                  <a:srgbClr val="000099"/>
                </a:solidFill>
              </a:rPr>
              <a:t>acima do orçamento total aprovado para cada beneficiário</a:t>
            </a:r>
            <a:r>
              <a:rPr lang="es-ES" sz="2100" dirty="0" smtClean="0">
                <a:solidFill>
                  <a:srgbClr val="000099"/>
                </a:solidFill>
              </a:rPr>
              <a:t>:</a:t>
            </a:r>
            <a:endParaRPr lang="es-ES" sz="2100" dirty="0">
              <a:solidFill>
                <a:srgbClr val="000099"/>
              </a:solidFill>
            </a:endParaRPr>
          </a:p>
          <a:p>
            <a:pPr marL="742950" lvl="1" indent="-285750" algn="just">
              <a:spcAft>
                <a:spcPts val="0"/>
              </a:spcAft>
              <a:buFont typeface="Calibri" panose="020F0502020204030204" pitchFamily="34" charset="0"/>
              <a:buChar char="−"/>
            </a:pPr>
            <a:r>
              <a:rPr lang="es-ES" sz="2100" dirty="0" smtClean="0">
                <a:solidFill>
                  <a:srgbClr val="000099"/>
                </a:solidFill>
              </a:rPr>
              <a:t>O aumento até ao máximo de 20</a:t>
            </a:r>
            <a:r>
              <a:rPr lang="es-ES" sz="2100" dirty="0">
                <a:solidFill>
                  <a:srgbClr val="000099"/>
                </a:solidFill>
              </a:rPr>
              <a:t>% </a:t>
            </a:r>
            <a:r>
              <a:rPr lang="es-ES" sz="2100" dirty="0" smtClean="0">
                <a:solidFill>
                  <a:srgbClr val="000099"/>
                </a:solidFill>
              </a:rPr>
              <a:t>poderá ser declarado na correspondente </a:t>
            </a:r>
            <a:r>
              <a:rPr lang="es-ES" sz="2100" dirty="0">
                <a:solidFill>
                  <a:srgbClr val="000099"/>
                </a:solidFill>
              </a:rPr>
              <a:t>D</a:t>
            </a:r>
            <a:r>
              <a:rPr lang="es-ES" sz="2100" dirty="0" smtClean="0">
                <a:solidFill>
                  <a:srgbClr val="000099"/>
                </a:solidFill>
              </a:rPr>
              <a:t>eclaração de </a:t>
            </a:r>
            <a:r>
              <a:rPr lang="es-ES" sz="2100" dirty="0">
                <a:solidFill>
                  <a:srgbClr val="000099"/>
                </a:solidFill>
              </a:rPr>
              <a:t>D</a:t>
            </a:r>
            <a:r>
              <a:rPr lang="es-ES" sz="2100" dirty="0" smtClean="0">
                <a:solidFill>
                  <a:srgbClr val="000099"/>
                </a:solidFill>
              </a:rPr>
              <a:t>espesas Pagas mas será validada como </a:t>
            </a:r>
            <a:r>
              <a:rPr lang="es-ES" sz="2100" b="1" i="1" dirty="0" smtClean="0">
                <a:solidFill>
                  <a:srgbClr val="000099"/>
                </a:solidFill>
              </a:rPr>
              <a:t>despesa validada não reembolsável</a:t>
            </a:r>
            <a:r>
              <a:rPr lang="es-ES" sz="2100" dirty="0" smtClean="0">
                <a:solidFill>
                  <a:srgbClr val="000099"/>
                </a:solidFill>
              </a:rPr>
              <a:t>.</a:t>
            </a:r>
            <a:endParaRPr lang="es-ES" sz="2100" dirty="0">
              <a:solidFill>
                <a:srgbClr val="000099"/>
              </a:solidFill>
            </a:endParaRPr>
          </a:p>
          <a:p>
            <a:pPr marL="742950" lvl="1" indent="-285750" algn="just">
              <a:spcBef>
                <a:spcPts val="600"/>
              </a:spcBef>
              <a:spcAft>
                <a:spcPts val="0"/>
              </a:spcAft>
              <a:buFont typeface="Calibri" panose="020F0502020204030204" pitchFamily="34" charset="0"/>
              <a:buChar char="−"/>
            </a:pPr>
            <a:r>
              <a:rPr lang="es-ES" sz="2100" dirty="0" smtClean="0">
                <a:solidFill>
                  <a:srgbClr val="000099"/>
                </a:solidFill>
              </a:rPr>
              <a:t>O aumento acima dos 20</a:t>
            </a:r>
            <a:r>
              <a:rPr lang="es-ES" sz="2100" dirty="0">
                <a:solidFill>
                  <a:srgbClr val="000099"/>
                </a:solidFill>
              </a:rPr>
              <a:t>% </a:t>
            </a:r>
            <a:r>
              <a:rPr lang="es-ES" sz="2100" dirty="0" smtClean="0">
                <a:solidFill>
                  <a:srgbClr val="000099"/>
                </a:solidFill>
              </a:rPr>
              <a:t>não poderá </a:t>
            </a:r>
            <a:r>
              <a:rPr lang="es-ES" sz="2100" dirty="0">
                <a:solidFill>
                  <a:srgbClr val="000099"/>
                </a:solidFill>
              </a:rPr>
              <a:t>ser declarado </a:t>
            </a:r>
            <a:r>
              <a:rPr lang="es-ES" sz="2100" dirty="0" smtClean="0">
                <a:solidFill>
                  <a:srgbClr val="000099"/>
                </a:solidFill>
              </a:rPr>
              <a:t>nem poderá ser objeto de pedido de modificação.</a:t>
            </a:r>
            <a:endParaRPr lang="es-ES" sz="2100" dirty="0">
              <a:solidFill>
                <a:srgbClr val="000099"/>
              </a:solidFill>
            </a:endParaRPr>
          </a:p>
          <a:p>
            <a:pPr marL="228600" algn="just">
              <a:spcAft>
                <a:spcPts val="0"/>
              </a:spcAft>
            </a:pPr>
            <a:r>
              <a:rPr lang="es-ES" sz="2100" dirty="0">
                <a:solidFill>
                  <a:srgbClr val="000099"/>
                </a:solidFill>
              </a:rPr>
              <a:t> </a:t>
            </a:r>
          </a:p>
          <a:p>
            <a:pPr algn="just"/>
            <a:r>
              <a:rPr lang="es-ES" sz="2100" dirty="0" smtClean="0">
                <a:solidFill>
                  <a:srgbClr val="C00000"/>
                </a:solidFill>
              </a:rPr>
              <a:t>No entanto, a aprovação dos montantes de sobre-execução do projeto em determinados casos, estará sempre condicionada à decisão do </a:t>
            </a:r>
            <a:r>
              <a:rPr lang="es-ES" sz="2100" dirty="0">
                <a:solidFill>
                  <a:srgbClr val="C00000"/>
                </a:solidFill>
              </a:rPr>
              <a:t>Comité de </a:t>
            </a:r>
            <a:r>
              <a:rPr lang="es-ES" sz="2100" dirty="0" smtClean="0">
                <a:solidFill>
                  <a:srgbClr val="C00000"/>
                </a:solidFill>
              </a:rPr>
              <a:t>Gestão do </a:t>
            </a:r>
            <a:r>
              <a:rPr lang="es-ES" sz="2100" dirty="0">
                <a:solidFill>
                  <a:srgbClr val="C00000"/>
                </a:solidFill>
              </a:rPr>
              <a:t>Programa. </a:t>
            </a:r>
          </a:p>
        </p:txBody>
      </p:sp>
      <p:sp>
        <p:nvSpPr>
          <p:cNvPr id="10" name="AutoShape 12"/>
          <p:cNvSpPr>
            <a:spLocks noChangeArrowheads="1"/>
          </p:cNvSpPr>
          <p:nvPr/>
        </p:nvSpPr>
        <p:spPr bwMode="auto">
          <a:xfrm>
            <a:off x="3676987" y="736646"/>
            <a:ext cx="7831266" cy="684212"/>
          </a:xfrm>
          <a:prstGeom prst="bevel">
            <a:avLst>
              <a:gd name="adj" fmla="val 12500"/>
            </a:avLst>
          </a:prstGeom>
          <a:solidFill>
            <a:srgbClr val="DDDDD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tIns="90000" bIns="90000" anchor="ctr"/>
          <a:lstStyle>
            <a:lvl1pPr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0" hangingPunct="0">
              <a:spcBef>
                <a:spcPct val="50000"/>
              </a:spcBef>
            </a:pPr>
            <a:r>
              <a:rPr lang="es-ES_tradnl" altLang="es-ES" sz="1600" b="1" dirty="0">
                <a:solidFill>
                  <a:srgbClr val="000099"/>
                </a:solidFill>
                <a:latin typeface="+mj-lt"/>
                <a:cs typeface="Arial" panose="020B0604020202020204" pitchFamily="34" charset="0"/>
              </a:rPr>
              <a:t>4</a:t>
            </a:r>
            <a:r>
              <a:rPr lang="es-ES_tradnl" altLang="es-ES" sz="1600" b="1" dirty="0" smtClean="0">
                <a:solidFill>
                  <a:srgbClr val="000099"/>
                </a:solidFill>
                <a:latin typeface="+mj-lt"/>
                <a:cs typeface="Arial" panose="020B0604020202020204" pitchFamily="34" charset="0"/>
              </a:rPr>
              <a:t>. MODIFICAÇÕES DOS PROJETOS</a:t>
            </a:r>
            <a:endParaRPr lang="es-ES_tradnl" altLang="es-ES" sz="1600" b="1" dirty="0">
              <a:solidFill>
                <a:srgbClr val="000099"/>
              </a:solidFill>
              <a:latin typeface="+mj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08972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solidFill>
            <a:schemeClr val="bg1"/>
          </a:solidFill>
          <a:ln>
            <a:solidFill>
              <a:schemeClr val="bg1"/>
            </a:solidFill>
          </a:ln>
        </p:spPr>
        <p:txBody>
          <a:bodyPr anchor="ctr">
            <a:normAutofit/>
          </a:bodyPr>
          <a:lstStyle/>
          <a:p>
            <a:pPr algn="ctr"/>
            <a:r>
              <a:rPr lang="es-ES_tradnl" sz="2800" b="1" dirty="0" smtClean="0">
                <a:solidFill>
                  <a:srgbClr val="FF9900"/>
                </a:solidFill>
              </a:rPr>
              <a:t>RELATÓRIOS DE EXECUÇÃO</a:t>
            </a:r>
            <a:endParaRPr lang="es-ES" sz="2800" b="1" dirty="0">
              <a:solidFill>
                <a:srgbClr val="FF9900"/>
              </a:solidFill>
            </a:endParaRPr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 flipH="1" flipV="1">
            <a:off x="246774" y="6104239"/>
            <a:ext cx="2953627" cy="718521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475" y="30150"/>
            <a:ext cx="2554224" cy="697992"/>
          </a:xfrm>
          <a:prstGeom prst="rect">
            <a:avLst/>
          </a:prstGeom>
        </p:spPr>
      </p:pic>
      <p:sp>
        <p:nvSpPr>
          <p:cNvPr id="9" name="Título 1"/>
          <p:cNvSpPr>
            <a:spLocks noGrp="1"/>
          </p:cNvSpPr>
          <p:nvPr>
            <p:ph type="title"/>
          </p:nvPr>
        </p:nvSpPr>
        <p:spPr>
          <a:xfrm>
            <a:off x="170121" y="1143000"/>
            <a:ext cx="3030280" cy="2377440"/>
          </a:xfrm>
        </p:spPr>
        <p:txBody>
          <a:bodyPr anchor="ctr">
            <a:normAutofit/>
          </a:bodyPr>
          <a:lstStyle/>
          <a:p>
            <a:pPr algn="ctr"/>
            <a:r>
              <a:rPr lang="es-ES_tradn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INFORMAÇÃO BÁSICA PARA A IMPLEMENTAÇÃO DOS PROJETOS</a:t>
            </a:r>
            <a:endParaRPr lang="es-ES" sz="2800" dirty="0"/>
          </a:p>
        </p:txBody>
      </p:sp>
      <p:sp>
        <p:nvSpPr>
          <p:cNvPr id="6" name="AutoShape 12"/>
          <p:cNvSpPr>
            <a:spLocks noChangeArrowheads="1"/>
          </p:cNvSpPr>
          <p:nvPr/>
        </p:nvSpPr>
        <p:spPr bwMode="auto">
          <a:xfrm>
            <a:off x="3697579" y="781957"/>
            <a:ext cx="7831266" cy="684212"/>
          </a:xfrm>
          <a:prstGeom prst="bevel">
            <a:avLst>
              <a:gd name="adj" fmla="val 12500"/>
            </a:avLst>
          </a:prstGeom>
          <a:solidFill>
            <a:srgbClr val="DDDDD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tIns="90000" bIns="90000" anchor="ctr"/>
          <a:lstStyle>
            <a:lvl1pPr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0" hangingPunct="0">
              <a:spcBef>
                <a:spcPct val="50000"/>
              </a:spcBef>
            </a:pPr>
            <a:r>
              <a:rPr lang="es-ES_tradnl" altLang="es-ES" sz="1600" b="1" dirty="0" smtClean="0">
                <a:solidFill>
                  <a:srgbClr val="000099"/>
                </a:solidFill>
                <a:latin typeface="+mj-lt"/>
                <a:cs typeface="Arial" panose="020B0604020202020204" pitchFamily="34" charset="0"/>
              </a:rPr>
              <a:t>5. RELATÓRIOS DE EXECUÇÃO</a:t>
            </a:r>
            <a:endParaRPr lang="es-ES_tradnl" altLang="es-ES" sz="1600" b="1" dirty="0">
              <a:solidFill>
                <a:srgbClr val="000099"/>
              </a:solidFill>
              <a:latin typeface="+mj-lt"/>
              <a:cs typeface="Arial" panose="020B0604020202020204" pitchFamily="34" charset="0"/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61622" y="2015357"/>
            <a:ext cx="2298228" cy="2919110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3090672" y="1861659"/>
            <a:ext cx="4965933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182687" lvl="1" indent="-285750" algn="just">
              <a:lnSpc>
                <a:spcPct val="100000"/>
              </a:lnSpc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s-ES" altLang="es-ES" sz="2400" dirty="0" smtClean="0">
                <a:solidFill>
                  <a:srgbClr val="000099"/>
                </a:solidFill>
              </a:rPr>
              <a:t>RELATÓRIOS ANUAIS</a:t>
            </a:r>
          </a:p>
          <a:p>
            <a:pPr marL="1182687" lvl="1" indent="-285750" algn="just">
              <a:lnSpc>
                <a:spcPct val="100000"/>
              </a:lnSpc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s-ES" altLang="es-ES" sz="2400" dirty="0" smtClean="0">
                <a:solidFill>
                  <a:srgbClr val="000099"/>
                </a:solidFill>
              </a:rPr>
              <a:t>RELATÓRIO FINAL</a:t>
            </a:r>
          </a:p>
          <a:p>
            <a:pPr marL="896937" lvl="1" algn="just">
              <a:lnSpc>
                <a:spcPct val="100000"/>
              </a:lnSpc>
              <a:spcBef>
                <a:spcPct val="50000"/>
              </a:spcBef>
            </a:pPr>
            <a:r>
              <a:rPr lang="es-ES_tradnl" altLang="es-ES" sz="2400" dirty="0">
                <a:solidFill>
                  <a:srgbClr val="000099"/>
                </a:solidFill>
              </a:rPr>
              <a:t>A</a:t>
            </a:r>
            <a:r>
              <a:rPr lang="es-ES_tradnl" altLang="es-ES" sz="2400" dirty="0" smtClean="0">
                <a:solidFill>
                  <a:srgbClr val="000099"/>
                </a:solidFill>
              </a:rPr>
              <a:t> Tarefa “Relatório de Execução”, tanto anual como final, deve ser realizada pelo  Beneficiário Principal no SIMAC2020</a:t>
            </a:r>
            <a:endParaRPr lang="es-ES" altLang="es-ES" sz="2400" dirty="0" smtClean="0">
              <a:solidFill>
                <a:srgbClr val="000099"/>
              </a:solidFill>
            </a:endParaRPr>
          </a:p>
          <a:p>
            <a:pPr marL="896937" lvl="1" algn="just">
              <a:lnSpc>
                <a:spcPct val="100000"/>
              </a:lnSpc>
              <a:spcBef>
                <a:spcPct val="50000"/>
              </a:spcBef>
            </a:pPr>
            <a:r>
              <a:rPr lang="es-ES_tradnl" altLang="es-ES" sz="2400" dirty="0" smtClean="0">
                <a:solidFill>
                  <a:srgbClr val="000099"/>
                </a:solidFill>
              </a:rPr>
              <a:t>Importância dos</a:t>
            </a:r>
          </a:p>
          <a:p>
            <a:pPr marL="896937" lvl="1" algn="just">
              <a:lnSpc>
                <a:spcPct val="100000"/>
              </a:lnSpc>
              <a:spcBef>
                <a:spcPct val="50000"/>
              </a:spcBef>
            </a:pPr>
            <a:r>
              <a:rPr lang="es-ES_tradnl" altLang="es-ES" sz="2400" dirty="0" smtClean="0">
                <a:solidFill>
                  <a:srgbClr val="000099"/>
                </a:solidFill>
              </a:rPr>
              <a:t>INDICADORES para medir a evolução do projeto.</a:t>
            </a:r>
            <a:endParaRPr lang="es-ES" altLang="es-ES" sz="2400" dirty="0" smtClean="0">
              <a:solidFill>
                <a:srgbClr val="0000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38827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solidFill>
            <a:schemeClr val="bg1"/>
          </a:solidFill>
          <a:ln>
            <a:solidFill>
              <a:schemeClr val="bg1"/>
            </a:solidFill>
          </a:ln>
        </p:spPr>
        <p:txBody>
          <a:bodyPr anchor="ctr">
            <a:normAutofit/>
          </a:bodyPr>
          <a:lstStyle/>
          <a:p>
            <a:pPr algn="ctr"/>
            <a:r>
              <a:rPr lang="es-ES_tradnl" sz="2800" b="1" dirty="0" smtClean="0">
                <a:solidFill>
                  <a:srgbClr val="FF9900"/>
                </a:solidFill>
              </a:rPr>
              <a:t>OBRIGAÇÕES DE INFORMAÇÃO E COMUNICAÇÃO</a:t>
            </a:r>
            <a:endParaRPr lang="es-ES" sz="2800" b="1" dirty="0">
              <a:solidFill>
                <a:srgbClr val="FF9900"/>
              </a:solidFill>
            </a:endParaRPr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 flipH="1" flipV="1">
            <a:off x="246774" y="6104239"/>
            <a:ext cx="2953627" cy="718521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475" y="30150"/>
            <a:ext cx="2554224" cy="697992"/>
          </a:xfrm>
          <a:prstGeom prst="rect">
            <a:avLst/>
          </a:prstGeom>
        </p:spPr>
      </p:pic>
      <p:sp>
        <p:nvSpPr>
          <p:cNvPr id="9" name="AutoShape 12"/>
          <p:cNvSpPr>
            <a:spLocks noChangeArrowheads="1"/>
          </p:cNvSpPr>
          <p:nvPr/>
        </p:nvSpPr>
        <p:spPr bwMode="auto">
          <a:xfrm>
            <a:off x="3709933" y="753137"/>
            <a:ext cx="7831266" cy="684212"/>
          </a:xfrm>
          <a:prstGeom prst="bevel">
            <a:avLst>
              <a:gd name="adj" fmla="val 12500"/>
            </a:avLst>
          </a:prstGeom>
          <a:solidFill>
            <a:srgbClr val="DDDDD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tIns="90000" bIns="90000" anchor="ctr"/>
          <a:lstStyle>
            <a:lvl1pPr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0" hangingPunct="0">
              <a:spcBef>
                <a:spcPct val="50000"/>
              </a:spcBef>
            </a:pPr>
            <a:r>
              <a:rPr lang="es-ES_tradnl" altLang="es-ES" sz="1600" b="1" dirty="0" smtClean="0">
                <a:solidFill>
                  <a:srgbClr val="000099"/>
                </a:solidFill>
                <a:latin typeface="+mj-lt"/>
              </a:rPr>
              <a:t>6. OBRIGAÇÕES DE INFORMAÇÃO E COMUNICAÇÃO</a:t>
            </a:r>
            <a:endParaRPr lang="es-ES_tradnl" altLang="es-ES" sz="1600" b="1" dirty="0">
              <a:solidFill>
                <a:srgbClr val="000099"/>
              </a:solidFill>
              <a:latin typeface="+mj-lt"/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25566" y="1485125"/>
            <a:ext cx="4176572" cy="4800344"/>
          </a:xfrm>
          <a:prstGeom prst="rect">
            <a:avLst/>
          </a:prstGeom>
        </p:spPr>
      </p:pic>
      <p:sp>
        <p:nvSpPr>
          <p:cNvPr id="11" name="Text Box 5"/>
          <p:cNvSpPr txBox="1">
            <a:spLocks noChangeArrowheads="1"/>
          </p:cNvSpPr>
          <p:nvPr/>
        </p:nvSpPr>
        <p:spPr bwMode="auto">
          <a:xfrm>
            <a:off x="2652584" y="1677415"/>
            <a:ext cx="4972982" cy="56938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450850" indent="-450850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984250" indent="-87313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2225675" indent="-342900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2747963" indent="-342900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3270250" indent="-342900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372745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418465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464185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509905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1182687" lvl="1" indent="-285750" algn="just">
              <a:lnSpc>
                <a:spcPct val="100000"/>
              </a:lnSpc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s-ES" altLang="es-ES" sz="2000" dirty="0" err="1" smtClean="0">
                <a:solidFill>
                  <a:srgbClr val="000099"/>
                </a:solidFill>
                <a:latin typeface="+mn-lt"/>
              </a:rPr>
              <a:t>Estratégia</a:t>
            </a:r>
            <a:r>
              <a:rPr lang="es-ES" altLang="es-ES" sz="2000" dirty="0" smtClean="0">
                <a:solidFill>
                  <a:srgbClr val="000099"/>
                </a:solidFill>
                <a:latin typeface="+mn-lt"/>
              </a:rPr>
              <a:t> de </a:t>
            </a:r>
            <a:r>
              <a:rPr lang="es-ES" altLang="es-ES" sz="2000" dirty="0" err="1" smtClean="0">
                <a:solidFill>
                  <a:srgbClr val="000099"/>
                </a:solidFill>
                <a:latin typeface="+mn-lt"/>
              </a:rPr>
              <a:t>Comunicação</a:t>
            </a:r>
            <a:r>
              <a:rPr lang="es-ES" altLang="es-ES" sz="2000" dirty="0" smtClean="0">
                <a:solidFill>
                  <a:srgbClr val="000099"/>
                </a:solidFill>
                <a:latin typeface="+mn-lt"/>
              </a:rPr>
              <a:t> do Programa INTERREG MAC 2014-2020.</a:t>
            </a:r>
          </a:p>
          <a:p>
            <a:pPr marL="1182687" lvl="1" indent="-285750" algn="just">
              <a:lnSpc>
                <a:spcPct val="100000"/>
              </a:lnSpc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s-ES" altLang="es-ES" sz="2000" dirty="0" smtClean="0">
                <a:solidFill>
                  <a:srgbClr val="000099"/>
                </a:solidFill>
                <a:latin typeface="+mn-lt"/>
              </a:rPr>
              <a:t>Manual de </a:t>
            </a:r>
            <a:r>
              <a:rPr lang="es-ES" altLang="es-ES" sz="2000" dirty="0" err="1" smtClean="0">
                <a:solidFill>
                  <a:srgbClr val="000099"/>
                </a:solidFill>
                <a:latin typeface="+mn-lt"/>
              </a:rPr>
              <a:t>Aplicação</a:t>
            </a:r>
            <a:r>
              <a:rPr lang="es-ES" altLang="es-ES" sz="2000" dirty="0" smtClean="0">
                <a:solidFill>
                  <a:srgbClr val="000099"/>
                </a:solidFill>
                <a:latin typeface="+mn-lt"/>
              </a:rPr>
              <a:t> da Normativa de </a:t>
            </a:r>
            <a:r>
              <a:rPr lang="es-ES" altLang="es-ES" sz="2000" dirty="0" err="1" smtClean="0">
                <a:solidFill>
                  <a:srgbClr val="000099"/>
                </a:solidFill>
                <a:latin typeface="+mn-lt"/>
              </a:rPr>
              <a:t>Informação</a:t>
            </a:r>
            <a:r>
              <a:rPr lang="es-ES" altLang="es-ES" sz="2000" dirty="0" smtClean="0">
                <a:solidFill>
                  <a:srgbClr val="000099"/>
                </a:solidFill>
                <a:latin typeface="+mn-lt"/>
              </a:rPr>
              <a:t> e </a:t>
            </a:r>
            <a:r>
              <a:rPr lang="es-ES" altLang="es-ES" sz="2000" dirty="0" err="1" smtClean="0">
                <a:solidFill>
                  <a:srgbClr val="000099"/>
                </a:solidFill>
                <a:latin typeface="+mn-lt"/>
              </a:rPr>
              <a:t>Publicidade</a:t>
            </a:r>
            <a:r>
              <a:rPr lang="es-ES" altLang="es-ES" sz="2000" dirty="0" smtClean="0">
                <a:solidFill>
                  <a:srgbClr val="000099"/>
                </a:solidFill>
                <a:latin typeface="+mn-lt"/>
              </a:rPr>
              <a:t>. </a:t>
            </a:r>
          </a:p>
          <a:p>
            <a:pPr marL="1182687" lvl="1" indent="-285750" algn="just">
              <a:lnSpc>
                <a:spcPct val="100000"/>
              </a:lnSpc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s-ES_tradnl" altLang="es-ES" sz="2000" dirty="0" smtClean="0">
                <a:solidFill>
                  <a:srgbClr val="000099"/>
                </a:solidFill>
                <a:latin typeface="+mn-lt"/>
              </a:rPr>
              <a:t>LOGOTIPOS.</a:t>
            </a:r>
          </a:p>
          <a:p>
            <a:pPr marL="1182687" lvl="1" indent="-285750" algn="just">
              <a:lnSpc>
                <a:spcPct val="100000"/>
              </a:lnSpc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s-ES_tradnl" altLang="es-ES" sz="2000" dirty="0" smtClean="0">
                <a:solidFill>
                  <a:srgbClr val="000099"/>
                </a:solidFill>
                <a:latin typeface="+mn-lt"/>
              </a:rPr>
              <a:t>Guía “Como criar e publicar EVENTOS na  pagina Web do Programa”.</a:t>
            </a:r>
            <a:endParaRPr lang="es-ES" altLang="es-ES" sz="2000" dirty="0" smtClean="0">
              <a:solidFill>
                <a:srgbClr val="000099"/>
              </a:solidFill>
              <a:latin typeface="+mn-lt"/>
            </a:endParaRPr>
          </a:p>
          <a:p>
            <a:pPr marL="896937" lvl="1" indent="0" algn="just">
              <a:lnSpc>
                <a:spcPct val="100000"/>
              </a:lnSpc>
              <a:spcBef>
                <a:spcPct val="50000"/>
              </a:spcBef>
            </a:pPr>
            <a:r>
              <a:rPr lang="es-ES_tradnl" altLang="es-ES" sz="2000" b="1" dirty="0" smtClean="0">
                <a:solidFill>
                  <a:srgbClr val="C00000"/>
                </a:solidFill>
                <a:latin typeface="+mn-lt"/>
              </a:rPr>
              <a:t>www.mac-interreg.org</a:t>
            </a:r>
          </a:p>
          <a:p>
            <a:pPr marL="896937" lvl="1" indent="0" algn="just">
              <a:lnSpc>
                <a:spcPct val="100000"/>
              </a:lnSpc>
              <a:spcBef>
                <a:spcPct val="50000"/>
              </a:spcBef>
            </a:pPr>
            <a:r>
              <a:rPr lang="es-ES_tradnl" altLang="es-ES" sz="2000" dirty="0" smtClean="0">
                <a:solidFill>
                  <a:srgbClr val="005696"/>
                </a:solidFill>
                <a:latin typeface="+mn-lt"/>
              </a:rPr>
              <a:t>Projetos </a:t>
            </a:r>
            <a:r>
              <a:rPr lang="es-ES_tradnl" altLang="es-ES" sz="2000" dirty="0" err="1" smtClean="0">
                <a:solidFill>
                  <a:srgbClr val="005696"/>
                </a:solidFill>
                <a:latin typeface="+mn-lt"/>
              </a:rPr>
              <a:t>aprovados</a:t>
            </a:r>
            <a:r>
              <a:rPr lang="es-ES_tradnl" altLang="es-ES" sz="2000" dirty="0" smtClean="0">
                <a:solidFill>
                  <a:srgbClr val="005696"/>
                </a:solidFill>
                <a:latin typeface="+mn-lt"/>
              </a:rPr>
              <a:t>/Informação e  Comunicação</a:t>
            </a:r>
            <a:endParaRPr lang="es-ES_tradnl" altLang="es-ES" sz="2000" dirty="0">
              <a:solidFill>
                <a:srgbClr val="005696"/>
              </a:solidFill>
              <a:latin typeface="+mn-lt"/>
            </a:endParaRPr>
          </a:p>
          <a:p>
            <a:pPr marL="896937" lvl="1" indent="0" algn="just">
              <a:lnSpc>
                <a:spcPct val="100000"/>
              </a:lnSpc>
              <a:spcBef>
                <a:spcPct val="50000"/>
              </a:spcBef>
            </a:pPr>
            <a:endParaRPr lang="es-ES" altLang="es-ES" dirty="0">
              <a:solidFill>
                <a:srgbClr val="000099"/>
              </a:solidFill>
              <a:latin typeface="+mn-lt"/>
            </a:endParaRPr>
          </a:p>
          <a:p>
            <a:pPr algn="just">
              <a:lnSpc>
                <a:spcPct val="100000"/>
              </a:lnSpc>
              <a:spcBef>
                <a:spcPct val="50000"/>
              </a:spcBef>
              <a:buFont typeface="Wingdings" panose="05000000000000000000" pitchFamily="2" charset="2"/>
              <a:buNone/>
            </a:pPr>
            <a:endParaRPr lang="es-ES" altLang="es-ES" dirty="0">
              <a:solidFill>
                <a:schemeClr val="accent2"/>
              </a:solidFill>
            </a:endParaRPr>
          </a:p>
        </p:txBody>
      </p:sp>
      <p:sp>
        <p:nvSpPr>
          <p:cNvPr id="12" name="Título 1"/>
          <p:cNvSpPr>
            <a:spLocks noGrp="1"/>
          </p:cNvSpPr>
          <p:nvPr>
            <p:ph type="title"/>
          </p:nvPr>
        </p:nvSpPr>
        <p:spPr>
          <a:xfrm>
            <a:off x="256031" y="1143000"/>
            <a:ext cx="3040062" cy="2377440"/>
          </a:xfrm>
        </p:spPr>
        <p:txBody>
          <a:bodyPr anchor="ctr">
            <a:normAutofit/>
          </a:bodyPr>
          <a:lstStyle/>
          <a:p>
            <a:pPr algn="ctr"/>
            <a:r>
              <a:rPr lang="es-ES_tradn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INFORMAÇÃO BÁSICA PARA A IMPLEMENTAÇÃO DOS PROJETOS</a:t>
            </a:r>
            <a:endParaRPr lang="es-ES" sz="2800" dirty="0"/>
          </a:p>
        </p:txBody>
      </p:sp>
    </p:spTree>
    <p:extLst>
      <p:ext uri="{BB962C8B-B14F-4D97-AF65-F5344CB8AC3E}">
        <p14:creationId xmlns:p14="http://schemas.microsoft.com/office/powerpoint/2010/main" val="14447722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solidFill>
            <a:schemeClr val="bg1"/>
          </a:solidFill>
          <a:ln>
            <a:solidFill>
              <a:schemeClr val="bg1"/>
            </a:solidFill>
          </a:ln>
        </p:spPr>
        <p:txBody>
          <a:bodyPr anchor="ctr">
            <a:normAutofit/>
          </a:bodyPr>
          <a:lstStyle/>
          <a:p>
            <a:pPr algn="ctr"/>
            <a:r>
              <a:rPr lang="es-ES_tradnl" sz="2400" b="1" smtClean="0">
                <a:solidFill>
                  <a:srgbClr val="FF9900"/>
                </a:solidFill>
              </a:rPr>
              <a:t>DOCUMENTAÇÃO DE REFERÊNCIA</a:t>
            </a:r>
            <a:endParaRPr lang="es-ES" sz="2400" b="1" dirty="0">
              <a:solidFill>
                <a:srgbClr val="FF9900"/>
              </a:solidFill>
            </a:endParaRPr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 flipH="1" flipV="1">
            <a:off x="246774" y="6104239"/>
            <a:ext cx="2953627" cy="718521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475" y="30150"/>
            <a:ext cx="2554224" cy="697992"/>
          </a:xfrm>
          <a:prstGeom prst="rect">
            <a:avLst/>
          </a:prstGeom>
        </p:spPr>
      </p:pic>
      <p:sp>
        <p:nvSpPr>
          <p:cNvPr id="11" name="Título 1"/>
          <p:cNvSpPr>
            <a:spLocks noGrp="1"/>
          </p:cNvSpPr>
          <p:nvPr>
            <p:ph type="title"/>
          </p:nvPr>
        </p:nvSpPr>
        <p:spPr>
          <a:xfrm>
            <a:off x="256031" y="1143000"/>
            <a:ext cx="3029429" cy="2377440"/>
          </a:xfrm>
        </p:spPr>
        <p:txBody>
          <a:bodyPr anchor="ctr">
            <a:normAutofit/>
          </a:bodyPr>
          <a:lstStyle/>
          <a:p>
            <a:pPr algn="ctr"/>
            <a:r>
              <a:rPr lang="es-ES_tradn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INFORMAÇÃO BÁSICA PARA A IMPLEMENTAÇÃO DOS PROJETOS</a:t>
            </a:r>
            <a:endParaRPr lang="es-ES" sz="2800" dirty="0"/>
          </a:p>
        </p:txBody>
      </p:sp>
      <p:sp>
        <p:nvSpPr>
          <p:cNvPr id="12" name="AutoShape 12"/>
          <p:cNvSpPr>
            <a:spLocks noChangeArrowheads="1"/>
          </p:cNvSpPr>
          <p:nvPr/>
        </p:nvSpPr>
        <p:spPr bwMode="auto">
          <a:xfrm>
            <a:off x="3709933" y="802562"/>
            <a:ext cx="7831266" cy="684212"/>
          </a:xfrm>
          <a:prstGeom prst="bevel">
            <a:avLst>
              <a:gd name="adj" fmla="val 12500"/>
            </a:avLst>
          </a:prstGeom>
          <a:solidFill>
            <a:srgbClr val="DDDDD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tIns="90000" bIns="90000" anchor="ctr"/>
          <a:lstStyle>
            <a:lvl1pPr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0" hangingPunct="0">
              <a:spcBef>
                <a:spcPct val="50000"/>
              </a:spcBef>
            </a:pPr>
            <a:r>
              <a:rPr lang="es-ES_tradnl" altLang="es-ES" sz="1600" b="1" dirty="0" smtClean="0">
                <a:solidFill>
                  <a:srgbClr val="000099"/>
                </a:solidFill>
                <a:latin typeface="+mj-lt"/>
              </a:rPr>
              <a:t>7. DOCUMENTAÇÃO </a:t>
            </a:r>
            <a:r>
              <a:rPr lang="es-ES_tradnl" altLang="es-ES" sz="1600" b="1" dirty="0">
                <a:solidFill>
                  <a:srgbClr val="000099"/>
                </a:solidFill>
                <a:latin typeface="+mj-lt"/>
              </a:rPr>
              <a:t>DE </a:t>
            </a:r>
            <a:r>
              <a:rPr lang="es-ES_tradnl" altLang="es-ES" sz="1600" b="1" dirty="0" smtClean="0">
                <a:solidFill>
                  <a:srgbClr val="000099"/>
                </a:solidFill>
                <a:latin typeface="+mj-lt"/>
              </a:rPr>
              <a:t>REFERÊNCIA</a:t>
            </a:r>
            <a:endParaRPr lang="es-ES_tradnl" altLang="es-ES" sz="1600" b="1" dirty="0">
              <a:solidFill>
                <a:srgbClr val="000099"/>
              </a:solidFill>
              <a:latin typeface="+mj-lt"/>
            </a:endParaRPr>
          </a:p>
        </p:txBody>
      </p:sp>
      <p:sp>
        <p:nvSpPr>
          <p:cNvPr id="9" name="Text Box 5"/>
          <p:cNvSpPr txBox="1">
            <a:spLocks noChangeArrowheads="1"/>
          </p:cNvSpPr>
          <p:nvPr/>
        </p:nvSpPr>
        <p:spPr bwMode="auto">
          <a:xfrm>
            <a:off x="3000700" y="1487941"/>
            <a:ext cx="8260424" cy="50167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450850" indent="-450850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984250" indent="-87313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2225675" indent="-342900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2747963" indent="-342900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3270250" indent="-342900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372745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418465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464185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509905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896937" lvl="1" indent="0" algn="just">
              <a:lnSpc>
                <a:spcPct val="100000"/>
              </a:lnSpc>
              <a:spcBef>
                <a:spcPct val="50000"/>
              </a:spcBef>
            </a:pPr>
            <a:r>
              <a:rPr lang="es-ES_tradnl" altLang="es-ES" sz="2000" dirty="0" smtClean="0">
                <a:solidFill>
                  <a:srgbClr val="000099"/>
                </a:solidFill>
                <a:latin typeface="+mn-lt"/>
                <a:hlinkClick r:id="rId5"/>
              </a:rPr>
              <a:t>www.mac-interreg.org</a:t>
            </a:r>
            <a:endParaRPr lang="es-ES_tradnl" altLang="es-ES" sz="2000" dirty="0">
              <a:solidFill>
                <a:srgbClr val="000099"/>
              </a:solidFill>
              <a:latin typeface="+mn-lt"/>
            </a:endParaRPr>
          </a:p>
          <a:p>
            <a:pPr marL="896937" lvl="1" indent="0" algn="just">
              <a:spcBef>
                <a:spcPct val="50000"/>
              </a:spcBef>
            </a:pPr>
            <a:r>
              <a:rPr lang="es-ES_tradnl" altLang="es-ES" sz="2000" dirty="0" smtClean="0">
                <a:solidFill>
                  <a:srgbClr val="000099"/>
                </a:solidFill>
                <a:latin typeface="+mn-lt"/>
              </a:rPr>
              <a:t>NORMATIVAS EUROPEIAS:</a:t>
            </a:r>
          </a:p>
          <a:p>
            <a:pPr marL="1182687" lvl="1" indent="-285750" algn="just">
              <a:lnSpc>
                <a:spcPct val="100000"/>
              </a:lnSpc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s-ES" altLang="es-ES" dirty="0" err="1" smtClean="0">
                <a:solidFill>
                  <a:srgbClr val="000099"/>
                </a:solidFill>
                <a:latin typeface="+mn-lt"/>
              </a:rPr>
              <a:t>Regulamento</a:t>
            </a:r>
            <a:r>
              <a:rPr lang="es-ES" altLang="es-ES" dirty="0" smtClean="0">
                <a:solidFill>
                  <a:srgbClr val="000099"/>
                </a:solidFill>
                <a:latin typeface="+mn-lt"/>
              </a:rPr>
              <a:t> (UE) nº 1303/2013: </a:t>
            </a:r>
            <a:r>
              <a:rPr lang="es-ES" altLang="es-ES" dirty="0" err="1" smtClean="0">
                <a:solidFill>
                  <a:srgbClr val="000099"/>
                </a:solidFill>
                <a:latin typeface="+mn-lt"/>
              </a:rPr>
              <a:t>Disposições</a:t>
            </a:r>
            <a:r>
              <a:rPr lang="es-ES" altLang="es-ES" dirty="0" smtClean="0">
                <a:solidFill>
                  <a:srgbClr val="000099"/>
                </a:solidFill>
                <a:latin typeface="+mn-lt"/>
              </a:rPr>
              <a:t>  </a:t>
            </a:r>
            <a:r>
              <a:rPr lang="es-ES" altLang="es-ES" dirty="0" err="1" smtClean="0">
                <a:solidFill>
                  <a:srgbClr val="000099"/>
                </a:solidFill>
                <a:latin typeface="+mn-lt"/>
              </a:rPr>
              <a:t>comuns</a:t>
            </a:r>
            <a:r>
              <a:rPr lang="es-ES" altLang="es-ES" dirty="0" smtClean="0">
                <a:solidFill>
                  <a:srgbClr val="000099"/>
                </a:solidFill>
                <a:latin typeface="+mn-lt"/>
              </a:rPr>
              <a:t> sobre os Fundos. </a:t>
            </a:r>
          </a:p>
          <a:p>
            <a:pPr marL="1182687" lvl="1" indent="-285750" algn="just">
              <a:lnSpc>
                <a:spcPct val="100000"/>
              </a:lnSpc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s-ES_tradnl" altLang="es-ES" dirty="0" err="1" smtClean="0">
                <a:solidFill>
                  <a:srgbClr val="000099"/>
                </a:solidFill>
                <a:latin typeface="+mn-lt"/>
              </a:rPr>
              <a:t>Regulamento</a:t>
            </a:r>
            <a:r>
              <a:rPr lang="es-ES_tradnl" altLang="es-ES" dirty="0" smtClean="0">
                <a:solidFill>
                  <a:srgbClr val="000099"/>
                </a:solidFill>
                <a:latin typeface="+mn-lt"/>
              </a:rPr>
              <a:t> (UE) nº 1301/2013: FEDER.</a:t>
            </a:r>
          </a:p>
          <a:p>
            <a:pPr marL="1182687" lvl="1" indent="-285750" algn="just">
              <a:lnSpc>
                <a:spcPct val="100000"/>
              </a:lnSpc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s-ES_tradnl" altLang="es-ES" b="1" dirty="0" err="1" smtClean="0">
                <a:solidFill>
                  <a:srgbClr val="000099"/>
                </a:solidFill>
                <a:latin typeface="+mn-lt"/>
              </a:rPr>
              <a:t>Regulamento</a:t>
            </a:r>
            <a:r>
              <a:rPr lang="es-ES_tradnl" altLang="es-ES" b="1" dirty="0" smtClean="0">
                <a:solidFill>
                  <a:srgbClr val="000099"/>
                </a:solidFill>
                <a:latin typeface="+mn-lt"/>
              </a:rPr>
              <a:t> (UE) nº 1299/2013: </a:t>
            </a:r>
            <a:r>
              <a:rPr lang="es-ES_tradnl" altLang="es-ES" b="1" dirty="0" err="1" smtClean="0">
                <a:solidFill>
                  <a:srgbClr val="000099"/>
                </a:solidFill>
                <a:latin typeface="+mn-lt"/>
              </a:rPr>
              <a:t>Cooperação</a:t>
            </a:r>
            <a:r>
              <a:rPr lang="es-ES_tradnl" altLang="es-ES" b="1" dirty="0" smtClean="0">
                <a:solidFill>
                  <a:srgbClr val="000099"/>
                </a:solidFill>
                <a:latin typeface="+mn-lt"/>
              </a:rPr>
              <a:t> Territorial </a:t>
            </a:r>
            <a:r>
              <a:rPr lang="es-ES_tradnl" altLang="es-ES" b="1" dirty="0" err="1" smtClean="0">
                <a:solidFill>
                  <a:srgbClr val="000099"/>
                </a:solidFill>
                <a:latin typeface="+mn-lt"/>
              </a:rPr>
              <a:t>Europeia</a:t>
            </a:r>
            <a:r>
              <a:rPr lang="es-ES_tradnl" altLang="es-ES" b="1" dirty="0" smtClean="0">
                <a:solidFill>
                  <a:srgbClr val="000099"/>
                </a:solidFill>
                <a:latin typeface="+mn-lt"/>
              </a:rPr>
              <a:t>.</a:t>
            </a:r>
          </a:p>
          <a:p>
            <a:pPr marL="1182687" lvl="1" indent="-285750" algn="just">
              <a:lnSpc>
                <a:spcPct val="100000"/>
              </a:lnSpc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s-ES_tradnl" altLang="es-ES" b="1" dirty="0" err="1" smtClean="0">
                <a:solidFill>
                  <a:srgbClr val="000099"/>
                </a:solidFill>
                <a:latin typeface="+mn-lt"/>
              </a:rPr>
              <a:t>Regulamento</a:t>
            </a:r>
            <a:r>
              <a:rPr lang="es-ES_tradnl" altLang="es-ES" b="1" dirty="0" smtClean="0">
                <a:solidFill>
                  <a:srgbClr val="000099"/>
                </a:solidFill>
                <a:latin typeface="+mn-lt"/>
              </a:rPr>
              <a:t> (UE) nº 481:  </a:t>
            </a:r>
            <a:r>
              <a:rPr lang="es-ES_tradnl" altLang="es-ES" b="1" dirty="0" err="1" smtClean="0">
                <a:solidFill>
                  <a:srgbClr val="000099"/>
                </a:solidFill>
                <a:latin typeface="+mn-lt"/>
              </a:rPr>
              <a:t>Elegibilidade</a:t>
            </a:r>
            <a:r>
              <a:rPr lang="es-ES_tradnl" altLang="es-ES" b="1" dirty="0" smtClean="0">
                <a:solidFill>
                  <a:srgbClr val="000099"/>
                </a:solidFill>
                <a:latin typeface="+mn-lt"/>
              </a:rPr>
              <a:t> de </a:t>
            </a:r>
            <a:r>
              <a:rPr lang="es-ES_tradnl" altLang="es-ES" b="1" dirty="0" err="1" smtClean="0">
                <a:solidFill>
                  <a:srgbClr val="000099"/>
                </a:solidFill>
                <a:latin typeface="+mn-lt"/>
              </a:rPr>
              <a:t>despesas</a:t>
            </a:r>
            <a:r>
              <a:rPr lang="es-ES_tradnl" altLang="es-ES" b="1" dirty="0" smtClean="0">
                <a:solidFill>
                  <a:srgbClr val="000099"/>
                </a:solidFill>
                <a:latin typeface="+mn-lt"/>
              </a:rPr>
              <a:t>.</a:t>
            </a:r>
            <a:endParaRPr lang="es-ES" dirty="0">
              <a:solidFill>
                <a:srgbClr val="000099"/>
              </a:solidFill>
              <a:latin typeface="+mn-lt"/>
            </a:endParaRPr>
          </a:p>
          <a:p>
            <a:pPr marL="896937" lvl="1" indent="0" algn="just">
              <a:lnSpc>
                <a:spcPct val="100000"/>
              </a:lnSpc>
              <a:spcBef>
                <a:spcPct val="50000"/>
              </a:spcBef>
            </a:pPr>
            <a:r>
              <a:rPr lang="es-ES_tradnl" altLang="es-ES" dirty="0" smtClean="0">
                <a:solidFill>
                  <a:srgbClr val="000099"/>
                </a:solidFill>
                <a:latin typeface="+mn-lt"/>
              </a:rPr>
              <a:t>NORMATIVAS DO PROGRAMA:</a:t>
            </a:r>
          </a:p>
          <a:p>
            <a:pPr marL="1182687" lvl="1" indent="-285750" algn="just">
              <a:lnSpc>
                <a:spcPct val="100000"/>
              </a:lnSpc>
              <a:spcBef>
                <a:spcPct val="50000"/>
              </a:spcBef>
              <a:buFontTx/>
              <a:buChar char="-"/>
            </a:pPr>
            <a:r>
              <a:rPr lang="es-ES_tradnl" altLang="es-ES" dirty="0" smtClean="0">
                <a:solidFill>
                  <a:srgbClr val="000099"/>
                </a:solidFill>
                <a:latin typeface="+mn-lt"/>
              </a:rPr>
              <a:t>Contrato de </a:t>
            </a:r>
            <a:r>
              <a:rPr lang="es-ES_tradnl" altLang="es-ES" dirty="0" err="1" smtClean="0">
                <a:solidFill>
                  <a:srgbClr val="000099"/>
                </a:solidFill>
                <a:latin typeface="+mn-lt"/>
              </a:rPr>
              <a:t>concessão</a:t>
            </a:r>
            <a:r>
              <a:rPr lang="es-ES_tradnl" altLang="es-ES" dirty="0" smtClean="0">
                <a:solidFill>
                  <a:srgbClr val="000099"/>
                </a:solidFill>
                <a:latin typeface="+mn-lt"/>
              </a:rPr>
              <a:t> de </a:t>
            </a:r>
            <a:r>
              <a:rPr lang="es-ES_tradnl" altLang="es-ES" dirty="0" err="1" smtClean="0">
                <a:solidFill>
                  <a:srgbClr val="000099"/>
                </a:solidFill>
                <a:latin typeface="+mn-lt"/>
              </a:rPr>
              <a:t>apoio</a:t>
            </a:r>
            <a:r>
              <a:rPr lang="es-ES_tradnl" altLang="es-ES" dirty="0" smtClean="0">
                <a:solidFill>
                  <a:srgbClr val="000099"/>
                </a:solidFill>
                <a:latin typeface="+mn-lt"/>
              </a:rPr>
              <a:t> FEDER.</a:t>
            </a:r>
          </a:p>
          <a:p>
            <a:pPr marL="1182687" lvl="1" indent="-285750" algn="just">
              <a:lnSpc>
                <a:spcPct val="100000"/>
              </a:lnSpc>
              <a:spcBef>
                <a:spcPct val="50000"/>
              </a:spcBef>
              <a:buFontTx/>
              <a:buChar char="-"/>
            </a:pPr>
            <a:r>
              <a:rPr lang="es-ES_tradnl" altLang="es-ES" dirty="0" smtClean="0">
                <a:solidFill>
                  <a:srgbClr val="000099"/>
                </a:solidFill>
                <a:latin typeface="+mn-lt"/>
              </a:rPr>
              <a:t>Normas de </a:t>
            </a:r>
            <a:r>
              <a:rPr lang="es-ES_tradnl" altLang="es-ES" dirty="0" err="1" smtClean="0">
                <a:solidFill>
                  <a:srgbClr val="000099"/>
                </a:solidFill>
                <a:latin typeface="+mn-lt"/>
              </a:rPr>
              <a:t>elegibilidade</a:t>
            </a:r>
            <a:r>
              <a:rPr lang="es-ES_tradnl" altLang="es-ES" dirty="0" smtClean="0">
                <a:solidFill>
                  <a:srgbClr val="000099"/>
                </a:solidFill>
                <a:latin typeface="+mn-lt"/>
              </a:rPr>
              <a:t> de despesas </a:t>
            </a:r>
            <a:r>
              <a:rPr lang="es-ES_tradnl" altLang="es-ES" dirty="0" err="1" smtClean="0">
                <a:solidFill>
                  <a:srgbClr val="000099"/>
                </a:solidFill>
                <a:latin typeface="+mn-lt"/>
              </a:rPr>
              <a:t>aprovadas</a:t>
            </a:r>
            <a:r>
              <a:rPr lang="es-ES_tradnl" altLang="es-ES" dirty="0" smtClean="0">
                <a:solidFill>
                  <a:srgbClr val="000099"/>
                </a:solidFill>
                <a:latin typeface="+mn-lt"/>
              </a:rPr>
              <a:t> pelo Comité de Acompanhamento.</a:t>
            </a:r>
          </a:p>
          <a:p>
            <a:pPr marL="1182687" lvl="1" indent="-285750" algn="just">
              <a:lnSpc>
                <a:spcPct val="100000"/>
              </a:lnSpc>
              <a:spcBef>
                <a:spcPct val="50000"/>
              </a:spcBef>
              <a:buFontTx/>
              <a:buChar char="-"/>
            </a:pPr>
            <a:r>
              <a:rPr lang="es-ES_tradnl" altLang="es-ES" dirty="0" err="1" smtClean="0">
                <a:solidFill>
                  <a:srgbClr val="000099"/>
                </a:solidFill>
                <a:latin typeface="+mn-lt"/>
              </a:rPr>
              <a:t>GuIas</a:t>
            </a:r>
            <a:r>
              <a:rPr lang="es-ES_tradnl" altLang="es-ES" dirty="0" smtClean="0">
                <a:solidFill>
                  <a:srgbClr val="000099"/>
                </a:solidFill>
                <a:latin typeface="+mn-lt"/>
              </a:rPr>
              <a:t> do programa (</a:t>
            </a:r>
            <a:r>
              <a:rPr lang="es-ES_tradnl" altLang="es-ES" dirty="0" err="1" smtClean="0">
                <a:solidFill>
                  <a:srgbClr val="000099"/>
                </a:solidFill>
                <a:latin typeface="+mn-lt"/>
              </a:rPr>
              <a:t>Gestão</a:t>
            </a:r>
            <a:r>
              <a:rPr lang="es-ES_tradnl" altLang="es-ES" dirty="0" smtClean="0">
                <a:solidFill>
                  <a:srgbClr val="000099"/>
                </a:solidFill>
                <a:latin typeface="+mn-lt"/>
              </a:rPr>
              <a:t> </a:t>
            </a:r>
            <a:r>
              <a:rPr lang="es-ES_tradnl" altLang="es-ES" dirty="0" err="1" smtClean="0">
                <a:solidFill>
                  <a:srgbClr val="000099"/>
                </a:solidFill>
                <a:latin typeface="+mn-lt"/>
              </a:rPr>
              <a:t>Financeira</a:t>
            </a:r>
            <a:r>
              <a:rPr lang="es-ES_tradnl" altLang="es-ES" dirty="0" smtClean="0">
                <a:solidFill>
                  <a:srgbClr val="000099"/>
                </a:solidFill>
                <a:latin typeface="+mn-lt"/>
              </a:rPr>
              <a:t>, </a:t>
            </a:r>
            <a:r>
              <a:rPr lang="es-ES_tradnl" altLang="es-ES" dirty="0" err="1" smtClean="0">
                <a:solidFill>
                  <a:srgbClr val="000099"/>
                </a:solidFill>
                <a:latin typeface="+mn-lt"/>
              </a:rPr>
              <a:t>Modificações</a:t>
            </a:r>
            <a:r>
              <a:rPr lang="es-ES_tradnl" altLang="es-ES" dirty="0" smtClean="0">
                <a:solidFill>
                  <a:srgbClr val="000099"/>
                </a:solidFill>
                <a:latin typeface="+mn-lt"/>
              </a:rPr>
              <a:t>, Manual de </a:t>
            </a:r>
            <a:r>
              <a:rPr lang="es-ES_tradnl" altLang="es-ES" dirty="0" err="1" smtClean="0">
                <a:solidFill>
                  <a:srgbClr val="000099"/>
                </a:solidFill>
                <a:latin typeface="+mn-lt"/>
              </a:rPr>
              <a:t>Aplicação</a:t>
            </a:r>
            <a:r>
              <a:rPr lang="es-ES_tradnl" altLang="es-ES" dirty="0" smtClean="0">
                <a:solidFill>
                  <a:srgbClr val="000099"/>
                </a:solidFill>
                <a:latin typeface="+mn-lt"/>
              </a:rPr>
              <a:t> da </a:t>
            </a:r>
            <a:r>
              <a:rPr lang="es-ES_tradnl" altLang="es-ES" dirty="0">
                <a:solidFill>
                  <a:srgbClr val="000099"/>
                </a:solidFill>
                <a:latin typeface="+mn-lt"/>
              </a:rPr>
              <a:t>N</a:t>
            </a:r>
            <a:r>
              <a:rPr lang="es-ES_tradnl" altLang="es-ES" dirty="0" smtClean="0">
                <a:solidFill>
                  <a:srgbClr val="000099"/>
                </a:solidFill>
                <a:latin typeface="+mn-lt"/>
              </a:rPr>
              <a:t>ormativa de </a:t>
            </a:r>
            <a:r>
              <a:rPr lang="es-ES_tradnl" altLang="es-ES" dirty="0" err="1" smtClean="0">
                <a:solidFill>
                  <a:srgbClr val="000099"/>
                </a:solidFill>
                <a:latin typeface="+mn-lt"/>
              </a:rPr>
              <a:t>Informação</a:t>
            </a:r>
            <a:r>
              <a:rPr lang="es-ES_tradnl" altLang="es-ES" dirty="0" smtClean="0">
                <a:solidFill>
                  <a:srgbClr val="000099"/>
                </a:solidFill>
                <a:latin typeface="+mn-lt"/>
              </a:rPr>
              <a:t> e </a:t>
            </a:r>
            <a:r>
              <a:rPr lang="es-ES_tradnl" altLang="es-ES" dirty="0" err="1" smtClean="0">
                <a:solidFill>
                  <a:srgbClr val="000099"/>
                </a:solidFill>
                <a:latin typeface="+mn-lt"/>
              </a:rPr>
              <a:t>Publicidade</a:t>
            </a:r>
            <a:r>
              <a:rPr lang="es-ES_tradnl" altLang="es-ES" dirty="0" smtClean="0">
                <a:solidFill>
                  <a:srgbClr val="000099"/>
                </a:solidFill>
                <a:latin typeface="+mn-lt"/>
              </a:rPr>
              <a:t>, </a:t>
            </a:r>
            <a:r>
              <a:rPr lang="es-ES_tradnl" altLang="es-ES" dirty="0" err="1" smtClean="0">
                <a:solidFill>
                  <a:srgbClr val="000099"/>
                </a:solidFill>
                <a:latin typeface="+mn-lt"/>
              </a:rPr>
              <a:t>Criação</a:t>
            </a:r>
            <a:r>
              <a:rPr lang="es-ES_tradnl" altLang="es-ES" dirty="0" smtClean="0">
                <a:solidFill>
                  <a:srgbClr val="000099"/>
                </a:solidFill>
                <a:latin typeface="+mn-lt"/>
              </a:rPr>
              <a:t> de </a:t>
            </a:r>
            <a:r>
              <a:rPr lang="es-ES_tradnl" altLang="es-ES" dirty="0">
                <a:solidFill>
                  <a:srgbClr val="000099"/>
                </a:solidFill>
                <a:latin typeface="+mn-lt"/>
              </a:rPr>
              <a:t>E</a:t>
            </a:r>
            <a:r>
              <a:rPr lang="es-ES_tradnl" altLang="es-ES" dirty="0" smtClean="0">
                <a:solidFill>
                  <a:srgbClr val="000099"/>
                </a:solidFill>
                <a:latin typeface="+mn-lt"/>
              </a:rPr>
              <a:t>ventos, etc.)</a:t>
            </a:r>
            <a:endParaRPr lang="es-ES" altLang="es-ES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97404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/>
          <p:cNvSpPr txBox="1">
            <a:spLocks/>
          </p:cNvSpPr>
          <p:nvPr/>
        </p:nvSpPr>
        <p:spPr>
          <a:xfrm>
            <a:off x="408432" y="1295400"/>
            <a:ext cx="2834640" cy="23774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0" kern="1200" spc="-60" baseline="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s-ES" sz="2400" dirty="0"/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475" y="30150"/>
            <a:ext cx="2554224" cy="697992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 flipH="1" flipV="1">
            <a:off x="246774" y="6104239"/>
            <a:ext cx="2953627" cy="718521"/>
          </a:xfrm>
          <a:prstGeom prst="rect">
            <a:avLst/>
          </a:prstGeom>
        </p:spPr>
      </p:pic>
      <p:pic>
        <p:nvPicPr>
          <p:cNvPr id="14" name="Imagen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05603" y="2449183"/>
            <a:ext cx="1998323" cy="1414365"/>
          </a:xfrm>
          <a:prstGeom prst="rect">
            <a:avLst/>
          </a:prstGeom>
        </p:spPr>
      </p:pic>
      <p:sp>
        <p:nvSpPr>
          <p:cNvPr id="15" name="Text Box 5"/>
          <p:cNvSpPr txBox="1">
            <a:spLocks noChangeArrowheads="1"/>
          </p:cNvSpPr>
          <p:nvPr/>
        </p:nvSpPr>
        <p:spPr bwMode="auto">
          <a:xfrm>
            <a:off x="3616412" y="4149103"/>
            <a:ext cx="6867685" cy="14311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450850" indent="-450850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984250" indent="-87313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2225675" indent="-342900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2747963" indent="-342900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3270250" indent="-342900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372745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418465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464185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509905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896937" lvl="1" indent="0" algn="ctr">
              <a:lnSpc>
                <a:spcPct val="100000"/>
              </a:lnSpc>
              <a:spcBef>
                <a:spcPct val="50000"/>
              </a:spcBef>
            </a:pPr>
            <a:r>
              <a:rPr lang="es-ES_tradnl" altLang="es-ES" sz="2400" dirty="0" smtClean="0">
                <a:solidFill>
                  <a:srgbClr val="000099"/>
                </a:solidFill>
                <a:latin typeface="+mn-lt"/>
                <a:hlinkClick r:id="rId6"/>
              </a:rPr>
              <a:t>gestionproyectos@pct-mac.org</a:t>
            </a:r>
            <a:endParaRPr lang="es-ES" altLang="es-ES" sz="2400" dirty="0">
              <a:solidFill>
                <a:srgbClr val="000099"/>
              </a:solidFill>
              <a:latin typeface="+mn-lt"/>
            </a:endParaRPr>
          </a:p>
          <a:p>
            <a:pPr marL="896937" lvl="1" indent="0" algn="ctr">
              <a:lnSpc>
                <a:spcPct val="100000"/>
              </a:lnSpc>
              <a:spcBef>
                <a:spcPct val="50000"/>
              </a:spcBef>
            </a:pPr>
            <a:r>
              <a:rPr lang="es-ES_tradnl" altLang="es-ES" sz="2400" b="1" dirty="0" smtClean="0">
                <a:solidFill>
                  <a:srgbClr val="000099"/>
                </a:solidFill>
                <a:latin typeface="+mn-lt"/>
              </a:rPr>
              <a:t>www.mac-interreg.org</a:t>
            </a:r>
            <a:endParaRPr lang="es-ES_tradnl" altLang="es-ES" sz="2400" b="1" dirty="0">
              <a:solidFill>
                <a:srgbClr val="000099"/>
              </a:solidFill>
              <a:latin typeface="+mn-lt"/>
            </a:endParaRPr>
          </a:p>
          <a:p>
            <a:pPr algn="just">
              <a:lnSpc>
                <a:spcPct val="100000"/>
              </a:lnSpc>
              <a:spcBef>
                <a:spcPct val="50000"/>
              </a:spcBef>
              <a:buFont typeface="Wingdings" panose="05000000000000000000" pitchFamily="2" charset="2"/>
              <a:buNone/>
            </a:pPr>
            <a:endParaRPr lang="es-ES" altLang="es-ES" dirty="0">
              <a:solidFill>
                <a:schemeClr val="accent2"/>
              </a:solidFill>
            </a:endParaRPr>
          </a:p>
        </p:txBody>
      </p:sp>
      <p:sp>
        <p:nvSpPr>
          <p:cNvPr id="16" name="Text Box 5"/>
          <p:cNvSpPr txBox="1">
            <a:spLocks noChangeArrowheads="1"/>
          </p:cNvSpPr>
          <p:nvPr/>
        </p:nvSpPr>
        <p:spPr bwMode="auto">
          <a:xfrm>
            <a:off x="3826476" y="1275297"/>
            <a:ext cx="6867685" cy="18466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450850" indent="-450850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984250" indent="-87313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2225675" indent="-342900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2747963" indent="-342900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3270250" indent="-342900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372745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418465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464185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509905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896937" lvl="1" indent="0" algn="ctr">
              <a:lnSpc>
                <a:spcPct val="100000"/>
              </a:lnSpc>
              <a:spcBef>
                <a:spcPct val="50000"/>
              </a:spcBef>
            </a:pPr>
            <a:r>
              <a:rPr lang="es-ES_tradnl" altLang="es-ES" sz="2400" b="1" dirty="0" smtClean="0">
                <a:solidFill>
                  <a:srgbClr val="000099"/>
                </a:solidFill>
                <a:latin typeface="+mn-lt"/>
              </a:rPr>
              <a:t>Obrigada pela sua atenção</a:t>
            </a:r>
          </a:p>
          <a:p>
            <a:pPr marL="896937" lvl="1" indent="0" algn="ctr">
              <a:lnSpc>
                <a:spcPct val="100000"/>
              </a:lnSpc>
              <a:spcBef>
                <a:spcPct val="50000"/>
              </a:spcBef>
            </a:pPr>
            <a:r>
              <a:rPr lang="es-ES_tradnl" altLang="es-ES" sz="2400" b="1" dirty="0" smtClean="0">
                <a:solidFill>
                  <a:srgbClr val="000099"/>
                </a:solidFill>
                <a:latin typeface="+mn-lt"/>
              </a:rPr>
              <a:t>Secretaria Conjunta</a:t>
            </a:r>
          </a:p>
          <a:p>
            <a:pPr marL="896937" lvl="1" indent="0" algn="just">
              <a:lnSpc>
                <a:spcPct val="100000"/>
              </a:lnSpc>
              <a:spcBef>
                <a:spcPct val="50000"/>
              </a:spcBef>
            </a:pPr>
            <a:endParaRPr lang="es-ES" altLang="es-ES" dirty="0">
              <a:solidFill>
                <a:srgbClr val="000099"/>
              </a:solidFill>
              <a:latin typeface="+mn-lt"/>
            </a:endParaRPr>
          </a:p>
          <a:p>
            <a:pPr algn="just">
              <a:lnSpc>
                <a:spcPct val="100000"/>
              </a:lnSpc>
              <a:spcBef>
                <a:spcPct val="50000"/>
              </a:spcBef>
              <a:buFont typeface="Wingdings" panose="05000000000000000000" pitchFamily="2" charset="2"/>
              <a:buNone/>
            </a:pPr>
            <a:endParaRPr lang="es-ES" altLang="es-ES" dirty="0">
              <a:solidFill>
                <a:schemeClr val="accent2"/>
              </a:solidFill>
            </a:endParaRPr>
          </a:p>
        </p:txBody>
      </p:sp>
      <p:sp>
        <p:nvSpPr>
          <p:cNvPr id="11" name="Título 1"/>
          <p:cNvSpPr>
            <a:spLocks noGrp="1"/>
          </p:cNvSpPr>
          <p:nvPr>
            <p:ph type="title"/>
          </p:nvPr>
        </p:nvSpPr>
        <p:spPr>
          <a:xfrm>
            <a:off x="256031" y="1909122"/>
            <a:ext cx="2987041" cy="2377440"/>
          </a:xfrm>
        </p:spPr>
        <p:txBody>
          <a:bodyPr anchor="ctr">
            <a:normAutofit/>
          </a:bodyPr>
          <a:lstStyle/>
          <a:p>
            <a:pPr algn="ctr"/>
            <a:r>
              <a:rPr lang="es-ES_tradn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INFORMAÇÃO BÁSICA PARA A IMPLEMENTAÇÃO DOS PROJETOS</a:t>
            </a:r>
            <a:endParaRPr lang="es-ES" sz="2800" dirty="0"/>
          </a:p>
        </p:txBody>
      </p:sp>
    </p:spTree>
    <p:extLst>
      <p:ext uri="{BB962C8B-B14F-4D97-AF65-F5344CB8AC3E}">
        <p14:creationId xmlns:p14="http://schemas.microsoft.com/office/powerpoint/2010/main" val="742526274"/>
      </p:ext>
    </p:extLst>
  </p:cSld>
  <p:clrMapOvr>
    <a:masterClrMapping/>
  </p:clrMapOvr>
</p:sld>
</file>

<file path=ppt/theme/theme1.xml><?xml version="1.0" encoding="utf-8"?>
<a:theme xmlns:a="http://schemas.openxmlformats.org/drawingml/2006/main" name="Marco">
  <a:themeElements>
    <a:clrScheme name="Frame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Frame">
      <a:maj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Fram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20000"/>
                <a:lumMod val="102000"/>
              </a:schemeClr>
            </a:gs>
            <a:gs pos="48000">
              <a:schemeClr val="phClr">
                <a:tint val="98000"/>
                <a:shade val="90000"/>
                <a:satMod val="110000"/>
                <a:lumMod val="103000"/>
              </a:schemeClr>
            </a:gs>
            <a:gs pos="100000">
              <a:schemeClr val="phClr">
                <a:tint val="98000"/>
                <a:shade val="8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ame" id="{F226E7A2-7162-461C-9490-D27D9DC04E43}" vid="{39D77354-939E-4A26-AE51-B3F9618B14B7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TM03457475[[fn=Marco]]</Template>
  <TotalTime>2059</TotalTime>
  <Words>1100</Words>
  <Application>Microsoft Office PowerPoint</Application>
  <PresentationFormat>Panorámica</PresentationFormat>
  <Paragraphs>162</Paragraphs>
  <Slides>16</Slides>
  <Notes>16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16</vt:i4>
      </vt:variant>
    </vt:vector>
  </HeadingPairs>
  <TitlesOfParts>
    <vt:vector size="22" baseType="lpstr">
      <vt:lpstr>Arial</vt:lpstr>
      <vt:lpstr>Calibri</vt:lpstr>
      <vt:lpstr>Corbel</vt:lpstr>
      <vt:lpstr>Wingdings</vt:lpstr>
      <vt:lpstr>Wingdings 2</vt:lpstr>
      <vt:lpstr>Marco</vt:lpstr>
      <vt:lpstr>Jornadas Técnicas para os beneficiários dos projetos aprovados na 1ª convocatória do Programa INTERREG V-A MAC 2014-2020</vt:lpstr>
      <vt:lpstr>INFORMAÇÃO BÁSICA PARA A IMPLEMENTAÇÃO DOS PROJETOS</vt:lpstr>
      <vt:lpstr>Presentación de PowerPoint</vt:lpstr>
      <vt:lpstr>INFORMAÇÃO BÁSICA PARA A IMPLEMENTAÇÃO DOS PROJETOS</vt:lpstr>
      <vt:lpstr>INFORMAÇÃO BÁSICA PARA A IMPLEMENTAÇÃO DOS PROJETOS</vt:lpstr>
      <vt:lpstr>INFORMAÇÃO BÁSICA PARA A IMPLEMENTAÇÃO DOS PROJETOS</vt:lpstr>
      <vt:lpstr>INFORMAÇÃO BÁSICA PARA A IMPLEMENTAÇÃO DOS PROJETOS</vt:lpstr>
      <vt:lpstr>Presentación de PowerPoint</vt:lpstr>
      <vt:lpstr>INFORMAÇÃO BÁSICA PARA A IMPLEMENTAÇÃO DOS PROJETOS</vt:lpstr>
      <vt:lpstr>INFORMAÇÃO BÁSICA PARA A IMPLEMENTAÇÃO DOS PROJETOS</vt:lpstr>
      <vt:lpstr>Presentación de PowerPoint</vt:lpstr>
      <vt:lpstr>Presentación de PowerPoint</vt:lpstr>
      <vt:lpstr>INFORMAÇÃO BÁSICA PARA A IMPLEMENTAÇÃO DOS PROJETOS</vt:lpstr>
      <vt:lpstr>INFORMAÇÃO BÁSICA PARA A IMPLEMENTAÇÃO DOS PROJETOS</vt:lpstr>
      <vt:lpstr>INFORMAÇÃO BÁSICA PARA A IMPLEMENTAÇÃO DOS PROJETOS</vt:lpstr>
      <vt:lpstr>INFORMAÇÃO BÁSICA PARA A IMPLEMENTAÇÃO DOS PROJETOS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Jornadas Lanzamiento Interreg MAC 2014-2020</dc:title>
  <dc:creator>Mercedes Palancar</dc:creator>
  <cp:lastModifiedBy>Mercedes Palancar</cp:lastModifiedBy>
  <cp:revision>182</cp:revision>
  <cp:lastPrinted>2017-03-15T15:52:54Z</cp:lastPrinted>
  <dcterms:created xsi:type="dcterms:W3CDTF">2015-12-21T13:16:32Z</dcterms:created>
  <dcterms:modified xsi:type="dcterms:W3CDTF">2017-03-23T10:00:21Z</dcterms:modified>
</cp:coreProperties>
</file>